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</p:sldMasterIdLst>
  <p:notesMasterIdLst>
    <p:notesMasterId r:id="rId19"/>
  </p:notesMasterIdLst>
  <p:sldIdLst>
    <p:sldId id="428" r:id="rId3"/>
    <p:sldId id="404" r:id="rId4"/>
    <p:sldId id="400" r:id="rId5"/>
    <p:sldId id="416" r:id="rId6"/>
    <p:sldId id="405" r:id="rId7"/>
    <p:sldId id="420" r:id="rId8"/>
    <p:sldId id="419" r:id="rId9"/>
    <p:sldId id="417" r:id="rId10"/>
    <p:sldId id="424" r:id="rId11"/>
    <p:sldId id="421" r:id="rId12"/>
    <p:sldId id="422" r:id="rId13"/>
    <p:sldId id="426" r:id="rId14"/>
    <p:sldId id="427" r:id="rId15"/>
    <p:sldId id="409" r:id="rId16"/>
    <p:sldId id="403" r:id="rId17"/>
    <p:sldId id="39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" id="{7EB75341-3DC4-9047-AD9A-5E6DBE66C5F6}">
          <p14:sldIdLst>
            <p14:sldId id="428"/>
            <p14:sldId id="404"/>
            <p14:sldId id="400"/>
            <p14:sldId id="416"/>
            <p14:sldId id="405"/>
            <p14:sldId id="420"/>
            <p14:sldId id="419"/>
            <p14:sldId id="417"/>
            <p14:sldId id="424"/>
            <p14:sldId id="421"/>
            <p14:sldId id="422"/>
            <p14:sldId id="426"/>
            <p14:sldId id="427"/>
            <p14:sldId id="409"/>
          </p14:sldIdLst>
        </p14:section>
        <p14:section name="Appendix" id="{BB8540BD-C809-0845-950E-D7F18AAD912F}">
          <p14:sldIdLst>
            <p14:sldId id="403"/>
            <p14:sldId id="399"/>
          </p14:sldIdLst>
        </p14:section>
        <p14:section name="OLD" id="{EECBF2E9-EF00-FD4F-9EAB-7674CFA2207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5F1C2C-E2AE-2B72-C9A6-8CB4C267BFBE}" name="MAXIMILIAN PAUL RIENTH" initials="MPR" userId="S::maximilian.rienth@studbocconi.it::224aa732-524c-4974-a23b-d75235a8155f" providerId="AD"/>
  <p188:author id="{8276FC77-FFC7-3C69-05DE-42CE6FC5E4FA}" name="MATTEO OMIZZOLO" initials="MO" userId="S::matteo.omizzolo@studbocconi.it::5b60957f-3166-476b-8be7-3e1b765e5f2a" providerId="AD"/>
  <p188:author id="{72DD70B2-AC42-1652-C40B-A6D04D40A4D1}" name="GIACOMO NEGRI" initials="GN" userId="S::giacomo.negri@studbocconi.it::97dc757a-9893-4370-8672-86ee87dfb7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060"/>
    <a:srgbClr val="F2D8CB"/>
    <a:srgbClr val="C00000"/>
    <a:srgbClr val="062754"/>
    <a:srgbClr val="440154"/>
    <a:srgbClr val="595959"/>
    <a:srgbClr val="101010"/>
    <a:srgbClr val="262424"/>
    <a:srgbClr val="D21212"/>
    <a:srgbClr val="440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84192"/>
  </p:normalViewPr>
  <p:slideViewPr>
    <p:cSldViewPr snapToGrid="0">
      <p:cViewPr varScale="1">
        <p:scale>
          <a:sx n="100" d="100"/>
          <a:sy n="100" d="100"/>
        </p:scale>
        <p:origin x="9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9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2CE87-F4D9-1A44-A720-A221DDAC4D69}" type="datetimeFigureOut">
              <a:rPr lang="de-DE" smtClean="0"/>
              <a:t>02.12.25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CB863-B814-EF46-90C2-986F8B66116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666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F2A86964-5568-2EE2-A684-9D174488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3f572be1b_0_0:notes">
            <a:extLst>
              <a:ext uri="{FF2B5EF4-FFF2-40B4-BE49-F238E27FC236}">
                <a16:creationId xmlns:a16="http://schemas.microsoft.com/office/drawing/2014/main" id="{75FE0446-4F83-52AC-4D35-B28360BEC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sp>
        <p:nvSpPr>
          <p:cNvPr id="176" name="Google Shape;176;g123f572be1b_0_0:notes">
            <a:extLst>
              <a:ext uri="{FF2B5EF4-FFF2-40B4-BE49-F238E27FC236}">
                <a16:creationId xmlns:a16="http://schemas.microsoft.com/office/drawing/2014/main" id="{7FC46639-B322-58C2-24F9-B675839F78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729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4063-ED04-1E30-2F0A-4424E8713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4E29B8-DD06-D229-F014-5D12C4FCE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2213B-2449-33CB-B6A9-911F6139D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E0F33-4307-0FED-6EC9-73595B116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75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E77C6-BE88-FB52-4E43-97E0DE9D6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98E5F8-2312-4A66-2F23-CB326F7B0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884DC-A983-20F0-7B09-91341B31D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4AF5-D838-7DFD-2047-76DEE4891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4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BB065-1AC2-6AE8-C72C-057576C6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CC4D8-709A-FF00-CD09-4DE2F3448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576B1A-9BD9-3F42-F156-F1BD05071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7701-1836-A386-AA98-81E642F33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144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B916A-138A-7FCB-435F-B6A34CFF6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69933-AB72-C277-BA5D-17997411B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AFB71-8B6B-23C4-1845-6DDF38C28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Many </a:t>
            </a:r>
            <a:r>
              <a:rPr lang="de-DE" err="1"/>
              <a:t>things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done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compare</a:t>
            </a:r>
            <a:r>
              <a:rPr lang="de-DE"/>
              <a:t> LLM and BERT </a:t>
            </a:r>
            <a:r>
              <a:rPr lang="de-DE" err="1"/>
              <a:t>performances</a:t>
            </a:r>
            <a:r>
              <a:rPr lang="de-DE"/>
              <a:t> and extensive </a:t>
            </a:r>
            <a:r>
              <a:rPr lang="de-DE" err="1"/>
              <a:t>research</a:t>
            </a:r>
            <a:r>
              <a:rPr lang="de-DE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1447F-BDB4-16F0-67D4-3CFDC3E81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CCB863-B814-EF46-90C2-986F8B66116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594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2099-82B9-5F6E-BE4E-93B2FD8DD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12E03-AF6E-3CB1-9267-708DCE701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E55C0-3FDC-D928-0A81-E734220E6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4EE1C-4A62-3346-1B32-7DF9937FB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100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2745C-F3C7-A83F-38D9-69D86AC8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19ACB-C47C-00BD-43A0-19C8C56D8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96D5A-C38E-E040-2574-61545C80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3C813-E6F7-F1F3-C957-A5F7FCC12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016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6902-1E1D-5D9C-E909-5200D272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3CB55-428A-5518-CF30-E32A3FDC7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A986C-E684-146F-002A-1C3256310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F6E0C-C296-2F25-2FC7-F02563EC0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02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CA441-7E7F-058E-74AA-AA925392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CE1D2-154D-C308-12A3-398814974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8650D-F712-2ADB-35A6-18AAAC75F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B7C40-8C9D-C6CD-2CD5-8A1F23DE3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294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64C93-B4C2-A43D-CE57-40C3A8991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0ED42-F587-108C-B853-51908D192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8E9B5C-A537-6EE8-764A-274AFB3EE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AA1BF-A40B-B970-46EC-1027530AE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69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B1169-5F9E-0CE6-86DF-C59373A50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6EE2E-1B68-C51F-F46F-F15587857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764FA-0350-4935-A1DD-7048413A0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A0178-A54E-3C15-0231-0C3ECC244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36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7E860-1ECB-4982-A961-18C31E75E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6F18D-9487-29CF-B26C-6EE60536F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4B4B8-A105-2739-244F-5D418F683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B276A-13F8-8B80-ED87-5F1487685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414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2C9B-356A-22B6-FF16-16F6EB56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7FA73-2533-B99F-2132-5A60F2BE7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A3E1B-EF1D-2B0C-3871-5B8651741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C5935-26C1-D9AC-5089-C0ADC0BFF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48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 ⁠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began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from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finetuning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baseline</a:t>
            </a:r>
            <a:r>
              <a:rPr lang="de-DE" dirty="0"/>
              <a:t> was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“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”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shot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r>
              <a:rPr lang="de-DE" dirty="0"/>
              <a:t>•⁠  ⁠</a:t>
            </a: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sanity</a:t>
            </a:r>
            <a:r>
              <a:rPr lang="de-DE" dirty="0"/>
              <a:t> check (and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baseline</a:t>
            </a:r>
            <a:r>
              <a:rPr lang="de-DE" dirty="0"/>
              <a:t>)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Chen 2019s’ </a:t>
            </a:r>
            <a:r>
              <a:rPr lang="de-DE" dirty="0" err="1"/>
              <a:t>accuracy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pretrain</a:t>
            </a:r>
            <a:r>
              <a:rPr lang="de-DE" dirty="0"/>
              <a:t> on mini-</a:t>
            </a:r>
            <a:r>
              <a:rPr lang="de-DE" dirty="0" err="1"/>
              <a:t>imagenet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on CUB (same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ours</a:t>
            </a:r>
            <a:r>
              <a:rPr lang="de-DE" dirty="0"/>
              <a:t>)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accuracy</a:t>
            </a:r>
            <a:r>
              <a:rPr lang="de-DE" dirty="0"/>
              <a:t> of 62%</a:t>
            </a:r>
          </a:p>
          <a:p>
            <a:r>
              <a:rPr lang="de-DE" dirty="0"/>
              <a:t>•⁠  ⁠Thus </a:t>
            </a:r>
            <a:r>
              <a:rPr lang="de-DE" dirty="0" err="1"/>
              <a:t>our</a:t>
            </a:r>
            <a:r>
              <a:rPr lang="de-DE" dirty="0"/>
              <a:t> initial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might’ve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aren’t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from a </a:t>
            </a:r>
            <a:r>
              <a:rPr lang="de-DE" dirty="0" err="1"/>
              <a:t>weak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are </a:t>
            </a:r>
            <a:r>
              <a:rPr lang="de-DE" dirty="0" err="1"/>
              <a:t>starting</a:t>
            </a:r>
            <a:r>
              <a:rPr lang="de-DE" dirty="0"/>
              <a:t> from a </a:t>
            </a:r>
            <a:r>
              <a:rPr lang="de-DE" dirty="0" err="1"/>
              <a:t>pretraining</a:t>
            </a:r>
            <a:r>
              <a:rPr lang="de-DE" dirty="0"/>
              <a:t> source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strong</a:t>
            </a:r>
          </a:p>
          <a:p>
            <a:r>
              <a:rPr lang="de-DE" dirty="0"/>
              <a:t>•⁠  ⁠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degradation</a:t>
            </a:r>
            <a:r>
              <a:rPr lang="de-DE" dirty="0"/>
              <a:t> in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episodic</a:t>
            </a:r>
            <a:r>
              <a:rPr lang="de-DE" dirty="0"/>
              <a:t> </a:t>
            </a:r>
            <a:r>
              <a:rPr lang="de-DE" dirty="0" err="1"/>
              <a:t>prototypical</a:t>
            </a:r>
            <a:r>
              <a:rPr lang="de-DE" dirty="0"/>
              <a:t> </a:t>
            </a:r>
            <a:r>
              <a:rPr lang="de-DE" dirty="0" err="1"/>
              <a:t>finetuning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745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87172-8CDF-E4A7-DAAB-492476336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198F8-F8F6-0853-4D67-9ADCD7DEA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59F4DB-63F9-CAB9-0D5A-D16BEA753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06FC3-C8B2-C4C6-E62F-4D9D5686E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CB863-B814-EF46-90C2-986F8B66116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7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493F-0BA9-8610-E20F-D8A876B3E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55AEF-E70F-D7CE-1724-DF05497EC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571B71E6-3F15-EDAD-7182-1F17B27D7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/>
              <a:t>Business Analytics – Group 8: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6606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B801-3CFF-0AA9-217B-800BC3EC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321F5-AE80-67FA-A3DE-4D636C4B2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56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BCCB29-E49B-8930-F03D-B9F422283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3E060-7621-CD4C-C3F8-EB1DE0C90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117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-3010"/>
            <a:ext cx="12192000" cy="1219200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68510" y="30099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800" b="1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496368" y="2098500"/>
            <a:ext cx="365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7488001" y="2098500"/>
            <a:ext cx="365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2496351" y="3029700"/>
            <a:ext cx="3178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4"/>
          </p:nvPr>
        </p:nvSpPr>
        <p:spPr>
          <a:xfrm>
            <a:off x="7487984" y="3029700"/>
            <a:ext cx="3178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5"/>
          </p:nvPr>
        </p:nvSpPr>
        <p:spPr>
          <a:xfrm>
            <a:off x="2496368" y="4448567"/>
            <a:ext cx="365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6"/>
          </p:nvPr>
        </p:nvSpPr>
        <p:spPr>
          <a:xfrm>
            <a:off x="7488001" y="4448567"/>
            <a:ext cx="365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7"/>
          </p:nvPr>
        </p:nvSpPr>
        <p:spPr>
          <a:xfrm>
            <a:off x="2496385" y="5379767"/>
            <a:ext cx="3178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8"/>
          </p:nvPr>
        </p:nvSpPr>
        <p:spPr>
          <a:xfrm>
            <a:off x="7487989" y="5379767"/>
            <a:ext cx="3178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2098500"/>
            <a:ext cx="12192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0" i="0">
                <a:solidFill>
                  <a:schemeClr val="lt1"/>
                </a:solidFill>
                <a:latin typeface="Helvetica Light" panose="020B0403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13" hasCustomPrompt="1"/>
          </p:nvPr>
        </p:nvSpPr>
        <p:spPr>
          <a:xfrm>
            <a:off x="960000" y="4448567"/>
            <a:ext cx="12192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0" i="0">
                <a:solidFill>
                  <a:schemeClr val="lt1"/>
                </a:solidFill>
                <a:latin typeface="Helvetica Light" panose="020B0403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14" hasCustomPrompt="1"/>
          </p:nvPr>
        </p:nvSpPr>
        <p:spPr>
          <a:xfrm>
            <a:off x="5948007" y="2098500"/>
            <a:ext cx="12192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0" i="0">
                <a:solidFill>
                  <a:schemeClr val="lt1"/>
                </a:solidFill>
                <a:latin typeface="Helvetica Light" panose="020B0403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15" hasCustomPrompt="1"/>
          </p:nvPr>
        </p:nvSpPr>
        <p:spPr>
          <a:xfrm>
            <a:off x="5948007" y="4448567"/>
            <a:ext cx="12192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0" i="0">
                <a:solidFill>
                  <a:schemeClr val="lt1"/>
                </a:solidFill>
                <a:latin typeface="Helvetica Light" panose="020B0403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7F4F6997-8EDA-0A29-94A4-1B863711C6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/>
              <a:t>Business Analytics – Group 8: Final Presentation</a:t>
            </a:r>
          </a:p>
        </p:txBody>
      </p:sp>
      <p:pic>
        <p:nvPicPr>
          <p:cNvPr id="5" name="Picture 10" descr="Support Bocconi">
            <a:extLst>
              <a:ext uri="{FF2B5EF4-FFF2-40B4-BE49-F238E27FC236}">
                <a16:creationId xmlns:a16="http://schemas.microsoft.com/office/drawing/2014/main" id="{785B9672-DE80-DF19-116C-7AB2AC4BAA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955" y="378854"/>
            <a:ext cx="2098823" cy="4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79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493F-0BA9-8610-E20F-D8A876B3E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55AEF-E70F-D7CE-1724-DF05497EC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571B71E6-3F15-EDAD-7182-1F17B27D7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/>
              <a:t>Business Analytics – Group 8: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626792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755D-22B8-2BCD-E1B9-19586021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BA86-7F16-FC34-E28D-DC054675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12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3D35-63C7-D303-3ED4-58348194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17A5B-155C-9C4F-62B9-CDF1D668E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3921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506E-56D1-5D30-79BC-780FA2B8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B13F-FF16-804C-688E-B40B8E7EE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E3C73-E924-7E18-D16F-13D8B3CAC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468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481C-7C51-7478-E874-213498D2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0218F-9184-7816-F7A9-A2FDCD50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13127-CBFF-318E-EDDF-FB172FF2F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6BB4-C54F-334D-4877-38A6A1C26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65ECF-FBFA-04EE-5A60-DEF5DC1CC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998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CC8E-0F4C-9628-A65D-77E3516E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246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71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755D-22B8-2BCD-E1B9-19586021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BA86-7F16-FC34-E28D-DC054675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346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92A76-0D59-4343-9FAC-592C51E7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5E19-B5AA-EE31-9DD6-E5F3C770D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F91D0-EB3A-4A48-6C4F-4923C26E7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1031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BAEF-45DC-CECD-0E28-8AC35EF9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08A3A-68D8-91B0-C694-1A3713AB9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7C20D-0AE9-0B3F-E902-F885941D1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47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B801-3CFF-0AA9-217B-800BC3EC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321F5-AE80-67FA-A3DE-4D636C4B2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083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BCCB29-E49B-8930-F03D-B9F422283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3E060-7621-CD4C-C3F8-EB1DE0C90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265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-3010"/>
            <a:ext cx="12192000" cy="1219200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68510" y="30099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800" b="1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496368" y="2098500"/>
            <a:ext cx="365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7488001" y="2098500"/>
            <a:ext cx="365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2496351" y="3029700"/>
            <a:ext cx="3178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4"/>
          </p:nvPr>
        </p:nvSpPr>
        <p:spPr>
          <a:xfrm>
            <a:off x="7487984" y="3029700"/>
            <a:ext cx="3178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5"/>
          </p:nvPr>
        </p:nvSpPr>
        <p:spPr>
          <a:xfrm>
            <a:off x="2496368" y="4448567"/>
            <a:ext cx="365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6"/>
          </p:nvPr>
        </p:nvSpPr>
        <p:spPr>
          <a:xfrm>
            <a:off x="7488001" y="4448567"/>
            <a:ext cx="365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7"/>
          </p:nvPr>
        </p:nvSpPr>
        <p:spPr>
          <a:xfrm>
            <a:off x="2496385" y="5379767"/>
            <a:ext cx="3178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8"/>
          </p:nvPr>
        </p:nvSpPr>
        <p:spPr>
          <a:xfrm>
            <a:off x="7487989" y="5379767"/>
            <a:ext cx="3178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2098500"/>
            <a:ext cx="12192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0" i="0">
                <a:solidFill>
                  <a:schemeClr val="lt1"/>
                </a:solidFill>
                <a:latin typeface="Helvetica Light" panose="020B0403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13" hasCustomPrompt="1"/>
          </p:nvPr>
        </p:nvSpPr>
        <p:spPr>
          <a:xfrm>
            <a:off x="960000" y="4448567"/>
            <a:ext cx="12192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0" i="0">
                <a:solidFill>
                  <a:schemeClr val="lt1"/>
                </a:solidFill>
                <a:latin typeface="Helvetica Light" panose="020B0403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14" hasCustomPrompt="1"/>
          </p:nvPr>
        </p:nvSpPr>
        <p:spPr>
          <a:xfrm>
            <a:off x="5948007" y="2098500"/>
            <a:ext cx="12192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0" i="0">
                <a:solidFill>
                  <a:schemeClr val="lt1"/>
                </a:solidFill>
                <a:latin typeface="Helvetica Light" panose="020B0403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15" hasCustomPrompt="1"/>
          </p:nvPr>
        </p:nvSpPr>
        <p:spPr>
          <a:xfrm>
            <a:off x="5948007" y="4448567"/>
            <a:ext cx="1219200" cy="103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0" i="0">
                <a:solidFill>
                  <a:schemeClr val="lt1"/>
                </a:solidFill>
                <a:latin typeface="Helvetica Light" panose="020B0403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7F4F6997-8EDA-0A29-94A4-1B863711C6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/>
              <a:t>Business Analytics – Group 8: Final Presentation</a:t>
            </a:r>
          </a:p>
        </p:txBody>
      </p:sp>
      <p:pic>
        <p:nvPicPr>
          <p:cNvPr id="5" name="Picture 10" descr="Support Bocconi">
            <a:extLst>
              <a:ext uri="{FF2B5EF4-FFF2-40B4-BE49-F238E27FC236}">
                <a16:creationId xmlns:a16="http://schemas.microsoft.com/office/drawing/2014/main" id="{785B9672-DE80-DF19-116C-7AB2AC4BAA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955" y="378854"/>
            <a:ext cx="2098823" cy="4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037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-3010"/>
            <a:ext cx="12192000" cy="6861010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hasCustomPrompt="1"/>
          </p:nvPr>
        </p:nvSpPr>
        <p:spPr>
          <a:xfrm>
            <a:off x="468510" y="2478059"/>
            <a:ext cx="10272000" cy="18988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1500" b="1" i="0">
                <a:solidFill>
                  <a:schemeClr val="lt1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de-DE"/>
              <a:t>01 Motivation</a:t>
            </a:r>
            <a:endParaRPr/>
          </a:p>
        </p:txBody>
      </p:sp>
      <p:pic>
        <p:nvPicPr>
          <p:cNvPr id="5" name="Picture 10" descr="Support Bocconi">
            <a:extLst>
              <a:ext uri="{FF2B5EF4-FFF2-40B4-BE49-F238E27FC236}">
                <a16:creationId xmlns:a16="http://schemas.microsoft.com/office/drawing/2014/main" id="{785B9672-DE80-DF19-116C-7AB2AC4BAA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955" y="378854"/>
            <a:ext cx="2098823" cy="4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50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3D35-63C7-D303-3ED4-58348194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17A5B-155C-9C4F-62B9-CDF1D668E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335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506E-56D1-5D30-79BC-780FA2B8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B13F-FF16-804C-688E-B40B8E7EE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E3C73-E924-7E18-D16F-13D8B3CAC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961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481C-7C51-7478-E874-213498D2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0218F-9184-7816-F7A9-A2FDCD50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13127-CBFF-318E-EDDF-FB172FF2F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6BB4-C54F-334D-4877-38A6A1C26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65ECF-FBFA-04EE-5A60-DEF5DC1CC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88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CC8E-0F4C-9628-A65D-77E3516E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5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53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92A76-0D59-4343-9FAC-592C51E7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D5E19-B5AA-EE31-9DD6-E5F3C770D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F91D0-EB3A-4A48-6C4F-4923C26E7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26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BAEF-45DC-CECD-0E28-8AC35EF9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08A3A-68D8-91B0-C694-1A3713AB9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7C20D-0AE9-0B3F-E902-F885941D1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75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37333-006E-C0C7-9CD5-36F3621D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6DA0-0A71-E7AE-15FE-4B1FC8B38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92A52-AD87-DDBD-CDA4-D91773427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Group Bolshevik Baddies: CV Project</a:t>
            </a:r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48ECD73D-8C39-6E26-F606-6487826788F3}"/>
              </a:ext>
            </a:extLst>
          </p:cNvPr>
          <p:cNvSpPr txBox="1">
            <a:spLocks/>
          </p:cNvSpPr>
          <p:nvPr userDrawn="1"/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14B4EED-BDAC-494E-8D52-A6929EEC2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37333-006E-C0C7-9CD5-36F3621D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6DA0-0A71-E7AE-15FE-4B1FC8B38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D92A52-AD87-DDBD-CDA4-D91773427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r>
              <a:rPr lang="en-US"/>
              <a:t>Business Analytics – Group 8: Final Presentation</a:t>
            </a:r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48ECD73D-8C39-6E26-F606-6487826788F3}"/>
              </a:ext>
            </a:extLst>
          </p:cNvPr>
          <p:cNvSpPr txBox="1">
            <a:spLocks/>
          </p:cNvSpPr>
          <p:nvPr userDrawn="1"/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14B4EED-BDAC-494E-8D52-A6929EEC2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jpg"/><Relationship Id="rId18" Type="http://schemas.openxmlformats.org/officeDocument/2006/relationships/image" Target="../media/image48.jp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1.jpg"/><Relationship Id="rId34" Type="http://schemas.openxmlformats.org/officeDocument/2006/relationships/image" Target="../media/image65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5" Type="http://schemas.openxmlformats.org/officeDocument/2006/relationships/image" Target="../media/image57.png"/><Relationship Id="rId3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jpg"/><Relationship Id="rId20" Type="http://schemas.openxmlformats.org/officeDocument/2006/relationships/image" Target="../media/image50.jp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24" Type="http://schemas.openxmlformats.org/officeDocument/2006/relationships/image" Target="../media/image56.png"/><Relationship Id="rId32" Type="http://schemas.openxmlformats.org/officeDocument/2006/relationships/image" Target="../media/image63.png"/><Relationship Id="rId5" Type="http://schemas.openxmlformats.org/officeDocument/2006/relationships/image" Target="../media/image35.jpg"/><Relationship Id="rId15" Type="http://schemas.openxmlformats.org/officeDocument/2006/relationships/image" Target="../media/image45.jp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0.jpg"/><Relationship Id="rId19" Type="http://schemas.openxmlformats.org/officeDocument/2006/relationships/image" Target="../media/image49.jpg"/><Relationship Id="rId31" Type="http://schemas.openxmlformats.org/officeDocument/2006/relationships/image" Target="../media/image62.pn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14" Type="http://schemas.openxmlformats.org/officeDocument/2006/relationships/image" Target="../media/image44.jp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1.png"/><Relationship Id="rId8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9855E89B-4EB8-405F-157D-67900853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Bird In Flight Wings Macaws Long Tailed Parrots Colorful Birds 4k Ultra Hd  1610 Desktop Backgrounds For Pc &amp; Mac Laptop Tablet Mobile Phone">
            <a:extLst>
              <a:ext uri="{FF2B5EF4-FFF2-40B4-BE49-F238E27FC236}">
                <a16:creationId xmlns:a16="http://schemas.microsoft.com/office/drawing/2014/main" id="{593DECE8-C07A-A4F8-413D-F967CD57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87112" y="0"/>
            <a:ext cx="99253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Google Shape;179;p32">
            <a:extLst>
              <a:ext uri="{FF2B5EF4-FFF2-40B4-BE49-F238E27FC236}">
                <a16:creationId xmlns:a16="http://schemas.microsoft.com/office/drawing/2014/main" id="{D9D34EB1-887F-799A-221F-4B1575F592C1}"/>
              </a:ext>
            </a:extLst>
          </p:cNvPr>
          <p:cNvSpPr/>
          <p:nvPr/>
        </p:nvSpPr>
        <p:spPr>
          <a:xfrm>
            <a:off x="3920133" y="1159233"/>
            <a:ext cx="8271867" cy="4539600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HK" sz="2400">
              <a:solidFill>
                <a:srgbClr val="440154"/>
              </a:solidFill>
            </a:endParaRPr>
          </a:p>
        </p:txBody>
      </p:sp>
      <p:sp>
        <p:nvSpPr>
          <p:cNvPr id="180" name="Google Shape;180;p32">
            <a:extLst>
              <a:ext uri="{FF2B5EF4-FFF2-40B4-BE49-F238E27FC236}">
                <a16:creationId xmlns:a16="http://schemas.microsoft.com/office/drawing/2014/main" id="{4BEF6DF8-42C1-7E3F-5466-34882A2A0D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41665" y="1503025"/>
            <a:ext cx="7628801" cy="179903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HK" sz="3600" dirty="0">
                <a:solidFill>
                  <a:schemeClr val="bg1"/>
                </a:solidFill>
                <a:cs typeface="Arial" panose="020B0604020202020204" pitchFamily="34" charset="0"/>
              </a:rPr>
              <a:t>An Empirical Approach:</a:t>
            </a:r>
            <a:br>
              <a:rPr lang="en-HK" sz="36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HK" sz="3600" dirty="0">
                <a:solidFill>
                  <a:schemeClr val="bg1"/>
                </a:solidFill>
                <a:cs typeface="Arial" panose="020B0604020202020204" pitchFamily="34" charset="0"/>
              </a:rPr>
              <a:t>Few-Shot Study</a:t>
            </a:r>
            <a:endParaRPr lang="en-HK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0B0E55-4864-E733-4B71-2A6CC1A28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51391"/>
              </p:ext>
            </p:extLst>
          </p:nvPr>
        </p:nvGraphicFramePr>
        <p:xfrm>
          <a:off x="4558965" y="3428999"/>
          <a:ext cx="5022308" cy="1584960"/>
        </p:xfrm>
        <a:graphic>
          <a:graphicData uri="http://schemas.openxmlformats.org/drawingml/2006/table">
            <a:tbl>
              <a:tblPr firstRow="1" bandRow="1"/>
              <a:tblGrid>
                <a:gridCol w="2878153">
                  <a:extLst>
                    <a:ext uri="{9D8B030D-6E8A-4147-A177-3AD203B41FA5}">
                      <a16:colId xmlns:a16="http://schemas.microsoft.com/office/drawing/2014/main" val="439562639"/>
                    </a:ext>
                  </a:extLst>
                </a:gridCol>
                <a:gridCol w="2144155">
                  <a:extLst>
                    <a:ext uri="{9D8B030D-6E8A-4147-A177-3AD203B41FA5}">
                      <a16:colId xmlns:a16="http://schemas.microsoft.com/office/drawing/2014/main" val="190666813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Group BB</a:t>
                      </a:r>
                    </a:p>
                  </a:txBody>
                  <a:tcPr marL="121920" marR="121920" marT="60960" marB="6096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i="0">
                        <a:solidFill>
                          <a:schemeClr val="bg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marL="121920" marR="121920" marT="60960" marB="6096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657172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de-DE" b="0" i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Jacopo D‘Angelo</a:t>
                      </a:r>
                    </a:p>
                  </a:txBody>
                  <a:tcPr marL="121920" marR="121920" marT="60960" marB="6096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de-DE" sz="1800" b="0" i="0" kern="120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3161719</a:t>
                      </a:r>
                    </a:p>
                  </a:txBody>
                  <a:tcPr marL="121920" marR="121920" marT="60960" marB="6096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126302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" b="0" i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  <a:sym typeface="Arial"/>
                        </a:rPr>
                        <a:t>Maximilian </a:t>
                      </a:r>
                      <a:r>
                        <a:rPr lang="en" b="0" i="0" err="1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  <a:sym typeface="Arial"/>
                        </a:rPr>
                        <a:t>Rienth</a:t>
                      </a:r>
                      <a:endParaRPr lang="en" b="0" i="0">
                        <a:solidFill>
                          <a:schemeClr val="bg1"/>
                        </a:solidFill>
                        <a:latin typeface="Helvetica Light" panose="020B0403020202020204" pitchFamily="34" charset="0"/>
                        <a:sym typeface="Arial"/>
                      </a:endParaRPr>
                    </a:p>
                  </a:txBody>
                  <a:tcPr marL="121920" marR="121920" marT="60960" marB="6096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  <a:ea typeface="+mn-ea"/>
                          <a:cs typeface="+mn-cs"/>
                        </a:rPr>
                        <a:t>3325056</a:t>
                      </a: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068757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de-DE" b="0" i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Ioannis </a:t>
                      </a:r>
                      <a:r>
                        <a:rPr lang="de-DE" b="0" i="0" err="1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Thomopoulos</a:t>
                      </a:r>
                      <a:endParaRPr lang="de-DE" b="0" i="0">
                        <a:solidFill>
                          <a:schemeClr val="bg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marL="121920" marR="121920" marT="60960" marB="6096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800" b="0" i="0" u="none" strike="noStrike" noProof="0" dirty="0">
                          <a:solidFill>
                            <a:srgbClr val="FFFFFF"/>
                          </a:solidFill>
                          <a:latin typeface="Helvetica Light" panose="020B0403020202020204" pitchFamily="34" charset="0"/>
                        </a:rPr>
                        <a:t>3176145</a:t>
                      </a:r>
                      <a:endParaRPr lang="de-DE" b="0" i="0" dirty="0">
                        <a:solidFill>
                          <a:schemeClr val="bg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marL="121920" marR="121920" marT="60960" marB="6096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8395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F40B2A-6F23-933B-C128-76D4085E6EFE}"/>
              </a:ext>
            </a:extLst>
          </p:cNvPr>
          <p:cNvSpPr txBox="1"/>
          <p:nvPr/>
        </p:nvSpPr>
        <p:spPr>
          <a:xfrm>
            <a:off x="13716000" y="240254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/>
          </a:p>
        </p:txBody>
      </p:sp>
      <p:pic>
        <p:nvPicPr>
          <p:cNvPr id="1034" name="Picture 10" descr="Support Bocconi">
            <a:extLst>
              <a:ext uri="{FF2B5EF4-FFF2-40B4-BE49-F238E27FC236}">
                <a16:creationId xmlns:a16="http://schemas.microsoft.com/office/drawing/2014/main" id="{578D787E-18E1-73EF-619A-DA7AB190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86" y="6236875"/>
            <a:ext cx="2098823" cy="4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9BD1E7-AE53-3400-BFD5-04046B47E2C5}"/>
              </a:ext>
            </a:extLst>
          </p:cNvPr>
          <p:cNvSpPr/>
          <p:nvPr/>
        </p:nvSpPr>
        <p:spPr>
          <a:xfrm>
            <a:off x="11025809" y="6387548"/>
            <a:ext cx="397565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792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A8FC7-8B78-0AD9-E584-DC2FE5451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8BB362-FBA8-70F5-7972-791EDA71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Training Does Not Heavily Overfit</a:t>
            </a:r>
            <a:endParaRPr lang="en-US" dirty="0">
              <a:cs typeface="Helvetica"/>
            </a:endParaRP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FC636961-EAE5-575A-6E81-AD8B1E82A7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FC9CAF04-7071-31FD-ED46-33B57A5D3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549739"/>
              </p:ext>
            </p:extLst>
          </p:nvPr>
        </p:nvGraphicFramePr>
        <p:xfrm>
          <a:off x="830457" y="1969158"/>
          <a:ext cx="362786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447">
                  <a:extLst>
                    <a:ext uri="{9D8B030D-6E8A-4147-A177-3AD203B41FA5}">
                      <a16:colId xmlns:a16="http://schemas.microsoft.com/office/drawing/2014/main" val="43088571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299083310"/>
                    </a:ext>
                  </a:extLst>
                </a:gridCol>
                <a:gridCol w="453437">
                  <a:extLst>
                    <a:ext uri="{9D8B030D-6E8A-4147-A177-3AD203B41FA5}">
                      <a16:colId xmlns:a16="http://schemas.microsoft.com/office/drawing/2014/main" val="279863378"/>
                    </a:ext>
                  </a:extLst>
                </a:gridCol>
                <a:gridCol w="339793">
                  <a:extLst>
                    <a:ext uri="{9D8B030D-6E8A-4147-A177-3AD203B41FA5}">
                      <a16:colId xmlns:a16="http://schemas.microsoft.com/office/drawing/2014/main" val="4040406115"/>
                    </a:ext>
                  </a:extLst>
                </a:gridCol>
                <a:gridCol w="332188">
                  <a:extLst>
                    <a:ext uri="{9D8B030D-6E8A-4147-A177-3AD203B41FA5}">
                      <a16:colId xmlns:a16="http://schemas.microsoft.com/office/drawing/2014/main" val="385079319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841847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b="1" i="0" dirty="0">
                          <a:latin typeface="Helvetica" pitchFamily="2" charset="0"/>
                        </a:rPr>
                        <a:t>Train</a:t>
                      </a:r>
                      <a:endParaRPr lang="en-IT" b="1" i="0" dirty="0"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T" b="1" i="0" dirty="0"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b="1" i="0" dirty="0"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400" b="1" i="0" dirty="0">
                          <a:latin typeface="Helvetica" pitchFamily="2" charset="0"/>
                        </a:rPr>
                        <a:t>Test</a:t>
                      </a:r>
                      <a:endParaRPr lang="en-IT" b="1" i="0" dirty="0"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de-DE" sz="1400" b="1" i="0" dirty="0">
                          <a:latin typeface="Helvetica" pitchFamily="2" charset="0"/>
                        </a:rPr>
                        <a:t>Test</a:t>
                      </a:r>
                      <a:endParaRPr lang="en-IT" b="1" i="0" dirty="0"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0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IT" sz="1400" b="0" i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5-Shot</a:t>
                      </a:r>
                      <a:endParaRPr lang="en-IT" sz="1600" b="0" i="0" dirty="0">
                        <a:solidFill>
                          <a:schemeClr val="tx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T" sz="1600" b="0" i="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12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One-Layer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>
                          <a:latin typeface="Helvetica Light Oblique" panose="020B0403020202020204" pitchFamily="34" charset="0"/>
                        </a:rPr>
                        <a:t>  </a:t>
                      </a:r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0.819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&gt;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0.814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91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Two-Layer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>
                          <a:latin typeface="Helvetica Light Oblique" panose="020B0403020202020204" pitchFamily="34" charset="0"/>
                        </a:rPr>
                        <a:t>  0.</a:t>
                      </a:r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795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&gt;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0.768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72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Fully-Tuned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>
                          <a:latin typeface="Helvetica Light Oblique" panose="020B0403020202020204" pitchFamily="34" charset="0"/>
                        </a:rPr>
                        <a:t>  0.</a:t>
                      </a:r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804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&gt;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0.742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40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One-Layer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>
                          <a:latin typeface="Helvetica Light Oblique" panose="020B0403020202020204" pitchFamily="34" charset="0"/>
                        </a:rPr>
                        <a:t>  0.</a:t>
                      </a:r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873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&gt;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0.848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87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Two-Layer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>
                          <a:latin typeface="Helvetica Light Oblique" panose="020B0403020202020204" pitchFamily="34" charset="0"/>
                        </a:rPr>
                        <a:t>  0.</a:t>
                      </a:r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873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&gt;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0.811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9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Fully-Tuned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0.838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&gt;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0.755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89847"/>
                  </a:ext>
                </a:extLst>
              </a:tr>
            </a:tbl>
          </a:graphicData>
        </a:graphic>
      </p:graphicFrame>
      <p:sp>
        <p:nvSpPr>
          <p:cNvPr id="9" name="Rectangle 29">
            <a:extLst>
              <a:ext uri="{FF2B5EF4-FFF2-40B4-BE49-F238E27FC236}">
                <a16:creationId xmlns:a16="http://schemas.microsoft.com/office/drawing/2014/main" id="{E2174CDD-BEE8-752B-5159-C92D0459BBD2}"/>
              </a:ext>
            </a:extLst>
          </p:cNvPr>
          <p:cNvSpPr/>
          <p:nvPr/>
        </p:nvSpPr>
        <p:spPr>
          <a:xfrm rot="16200000">
            <a:off x="85040" y="3096991"/>
            <a:ext cx="1128889" cy="361946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b="1" dirty="0">
                <a:latin typeface="Helvetica" pitchFamily="2" charset="0"/>
              </a:rPr>
              <a:t>CNN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0395342A-A2A9-ED29-836C-9E4C68ECC4D8}"/>
              </a:ext>
            </a:extLst>
          </p:cNvPr>
          <p:cNvSpPr/>
          <p:nvPr/>
        </p:nvSpPr>
        <p:spPr>
          <a:xfrm rot="16200000">
            <a:off x="101681" y="4207102"/>
            <a:ext cx="1095605" cy="361946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100" b="1" dirty="0">
                <a:latin typeface="Helvetica" pitchFamily="2" charset="0"/>
              </a:rPr>
              <a:t>Transformers</a:t>
            </a:r>
            <a:endParaRPr lang="en-IT" sz="1400" b="1" dirty="0">
              <a:latin typeface="Helvetica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CCE80BC-289B-DBE9-5D7A-EB383D447AFC}"/>
              </a:ext>
            </a:extLst>
          </p:cNvPr>
          <p:cNvSpPr txBox="1"/>
          <p:nvPr/>
        </p:nvSpPr>
        <p:spPr>
          <a:xfrm>
            <a:off x="468510" y="4984394"/>
            <a:ext cx="398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0A2060"/>
                </a:solidFill>
                <a:latin typeface="Helvetica Light" panose="020B0403020202020204" pitchFamily="34" charset="0"/>
                <a:sym typeface="Wingdings" pitchFamily="2" charset="2"/>
              </a:rPr>
              <a:t> </a:t>
            </a:r>
            <a:r>
              <a:rPr lang="en-US" sz="1600" noProof="0" dirty="0">
                <a:solidFill>
                  <a:srgbClr val="0A2060"/>
                </a:solidFill>
                <a:latin typeface="Helvetica Light" panose="020B0403020202020204" pitchFamily="34" charset="0"/>
              </a:rPr>
              <a:t>Training does not heavily overfit, so this cannot fully explain the drop in performance from Baselines. </a:t>
            </a:r>
            <a:endParaRPr lang="en-US" sz="1600" b="1" noProof="0" dirty="0">
              <a:solidFill>
                <a:srgbClr val="0A2060"/>
              </a:solidFill>
              <a:latin typeface="Helvetica" pitchFamily="2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09545650-15D1-F921-6DB3-78565BCCE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67085"/>
              </p:ext>
            </p:extLst>
          </p:nvPr>
        </p:nvGraphicFramePr>
        <p:xfrm>
          <a:off x="5080000" y="1969158"/>
          <a:ext cx="6739467" cy="131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9467">
                  <a:extLst>
                    <a:ext uri="{9D8B030D-6E8A-4147-A177-3AD203B41FA5}">
                      <a16:colId xmlns:a16="http://schemas.microsoft.com/office/drawing/2014/main" val="1027715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Since classical overfitting is ruled out, we investigate an </a:t>
                      </a:r>
                    </a:p>
                    <a:p>
                      <a:pPr algn="ctr"/>
                      <a:r>
                        <a:rPr lang="en-US" sz="16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alternative explanation: </a:t>
                      </a:r>
                      <a:r>
                        <a:rPr lang="en-US" sz="1600" b="1" i="0" noProof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Unstable Decision Boundaries</a:t>
                      </a:r>
                      <a:endParaRPr lang="en-US" sz="1600" b="0" i="0" noProof="0" dirty="0">
                        <a:solidFill>
                          <a:schemeClr val="bg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99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Margin Analysis quantifies how well-separated the correct class is 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from competing classes. 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This reveals whether episodic training creates 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consistent or unstable classification boundaries.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36630"/>
                  </a:ext>
                </a:extLst>
              </a:tr>
            </a:tbl>
          </a:graphicData>
        </a:graphic>
      </p:graphicFrame>
      <p:sp>
        <p:nvSpPr>
          <p:cNvPr id="16" name="Multiplizieren 15">
            <a:extLst>
              <a:ext uri="{FF2B5EF4-FFF2-40B4-BE49-F238E27FC236}">
                <a16:creationId xmlns:a16="http://schemas.microsoft.com/office/drawing/2014/main" id="{82066577-DC35-F490-8F70-F0819B04AE4C}"/>
              </a:ext>
            </a:extLst>
          </p:cNvPr>
          <p:cNvSpPr/>
          <p:nvPr/>
        </p:nvSpPr>
        <p:spPr>
          <a:xfrm>
            <a:off x="6808415" y="3589020"/>
            <a:ext cx="255095" cy="267403"/>
          </a:xfrm>
          <a:prstGeom prst="mathMultiply">
            <a:avLst>
              <a:gd name="adj1" fmla="val 742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524D8E7-AFB6-D5A4-035D-3B7985AD1B42}"/>
              </a:ext>
            </a:extLst>
          </p:cNvPr>
          <p:cNvGrpSpPr/>
          <p:nvPr/>
        </p:nvGrpSpPr>
        <p:grpSpPr>
          <a:xfrm>
            <a:off x="5914390" y="3631867"/>
            <a:ext cx="2717184" cy="2439578"/>
            <a:chOff x="4436364" y="2066476"/>
            <a:chExt cx="3415284" cy="3066356"/>
          </a:xfrm>
        </p:grpSpPr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7B47294C-CC46-4697-53C0-E431458C9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364" y="2066476"/>
              <a:ext cx="0" cy="3060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32778CA5-99E2-DE43-AA8E-A2E1CBD1567C}"/>
                </a:ext>
              </a:extLst>
            </p:cNvPr>
            <p:cNvCxnSpPr>
              <a:cxnSpLocks/>
            </p:cNvCxnSpPr>
            <p:nvPr/>
          </p:nvCxnSpPr>
          <p:spPr>
            <a:xfrm>
              <a:off x="4436364" y="5132832"/>
              <a:ext cx="34152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06836BC-72A3-5E63-E81E-5A1077B6F136}"/>
              </a:ext>
            </a:extLst>
          </p:cNvPr>
          <p:cNvSpPr>
            <a:spLocks noChangeAspect="1"/>
          </p:cNvSpPr>
          <p:nvPr/>
        </p:nvSpPr>
        <p:spPr>
          <a:xfrm>
            <a:off x="6387871" y="3955265"/>
            <a:ext cx="213390" cy="2133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 dirty="0">
              <a:solidFill>
                <a:schemeClr val="tx1"/>
              </a:solidFill>
              <a:latin typeface="Helvetica Light" panose="020B0403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40C67D-FE6A-DD9D-A63D-12070B75D884}"/>
              </a:ext>
            </a:extLst>
          </p:cNvPr>
          <p:cNvSpPr>
            <a:spLocks noChangeAspect="1"/>
          </p:cNvSpPr>
          <p:nvPr/>
        </p:nvSpPr>
        <p:spPr>
          <a:xfrm>
            <a:off x="7747301" y="4354892"/>
            <a:ext cx="213390" cy="2133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ACEE22-055D-1061-C269-49F00AC9CFF1}"/>
              </a:ext>
            </a:extLst>
          </p:cNvPr>
          <p:cNvSpPr>
            <a:spLocks noChangeAspect="1"/>
          </p:cNvSpPr>
          <p:nvPr/>
        </p:nvSpPr>
        <p:spPr>
          <a:xfrm>
            <a:off x="6484916" y="5144414"/>
            <a:ext cx="213390" cy="2133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AC51EAC-45C9-7C05-B803-5FD46BFF57E4}"/>
                  </a:ext>
                </a:extLst>
              </p:cNvPr>
              <p:cNvSpPr txBox="1"/>
              <p:nvPr/>
            </p:nvSpPr>
            <p:spPr>
              <a:xfrm>
                <a:off x="6425219" y="3984145"/>
                <a:ext cx="151459" cy="146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AC51EAC-45C9-7C05-B803-5FD46BFF5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19" y="3984145"/>
                <a:ext cx="151459" cy="146919"/>
              </a:xfrm>
              <a:prstGeom prst="rect">
                <a:avLst/>
              </a:prstGeom>
              <a:blipFill>
                <a:blip r:embed="rId3"/>
                <a:stretch>
                  <a:fillRect l="-30769" r="-23077" b="-3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A20208C-E21A-631A-1C68-C275FA9616A9}"/>
                  </a:ext>
                </a:extLst>
              </p:cNvPr>
              <p:cNvSpPr txBox="1"/>
              <p:nvPr/>
            </p:nvSpPr>
            <p:spPr>
              <a:xfrm>
                <a:off x="7783818" y="4376007"/>
                <a:ext cx="154316" cy="146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A20208C-E21A-631A-1C68-C275FA961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818" y="4376007"/>
                <a:ext cx="154316" cy="146919"/>
              </a:xfrm>
              <a:prstGeom prst="rect">
                <a:avLst/>
              </a:prstGeom>
              <a:blipFill>
                <a:blip r:embed="rId4"/>
                <a:stretch>
                  <a:fillRect l="-30769" r="-23077" b="-3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288CCB01-F593-2932-E09B-C421A81F840D}"/>
              </a:ext>
            </a:extLst>
          </p:cNvPr>
          <p:cNvCxnSpPr>
            <a:cxnSpLocks/>
          </p:cNvCxnSpPr>
          <p:nvPr/>
        </p:nvCxnSpPr>
        <p:spPr>
          <a:xfrm flipV="1">
            <a:off x="6570011" y="3792199"/>
            <a:ext cx="299671" cy="194316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CFC1598-05FD-1987-5B59-F2608A67A19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869682" y="3792199"/>
            <a:ext cx="908869" cy="593943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E6B09CB8-5034-6F80-3367-D70EF8162E00}"/>
                  </a:ext>
                </a:extLst>
              </p:cNvPr>
              <p:cNvSpPr txBox="1"/>
              <p:nvPr/>
            </p:nvSpPr>
            <p:spPr>
              <a:xfrm>
                <a:off x="6546847" y="3698972"/>
                <a:ext cx="15145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E6B09CB8-5034-6F80-3367-D70EF8162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847" y="3698972"/>
                <a:ext cx="151459" cy="184666"/>
              </a:xfrm>
              <a:prstGeom prst="rect">
                <a:avLst/>
              </a:prstGeom>
              <a:blipFill>
                <a:blip r:embed="rId5"/>
                <a:stretch>
                  <a:fillRect l="-30769" r="-23077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FD6A60A-966B-7647-AC17-71B166C7B262}"/>
                  </a:ext>
                </a:extLst>
              </p:cNvPr>
              <p:cNvSpPr txBox="1"/>
              <p:nvPr/>
            </p:nvSpPr>
            <p:spPr>
              <a:xfrm>
                <a:off x="7415786" y="3955265"/>
                <a:ext cx="15145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8FD6A60A-966B-7647-AC17-71B166C7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786" y="3955265"/>
                <a:ext cx="151459" cy="184666"/>
              </a:xfrm>
              <a:prstGeom prst="rect">
                <a:avLst/>
              </a:prstGeom>
              <a:blipFill>
                <a:blip r:embed="rId6"/>
                <a:stretch>
                  <a:fillRect l="-41667" r="-33333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C3B7EEF3-C93A-993A-7529-96932A9458EA}"/>
                  </a:ext>
                </a:extLst>
              </p:cNvPr>
              <p:cNvSpPr txBox="1"/>
              <p:nvPr/>
            </p:nvSpPr>
            <p:spPr>
              <a:xfrm>
                <a:off x="7028797" y="4761958"/>
                <a:ext cx="47906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𝑴𝒂𝒓𝒈𝒊𝒏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𝑪𝒍𝒐𝒔𝒆𝒔𝒕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𝒘𝒓𝒐𝒏𝒈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𝑪𝒆𝒏𝒕𝒓𝒐𝒊𝒅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𝑪𝒐𝒓𝒓𝒆𝒄𝒕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𝑪𝒆𝒏𝒕𝒓𝒐𝒊𝒅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C3B7EEF3-C93A-993A-7529-96932A945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97" y="4761958"/>
                <a:ext cx="4790670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54B1BB43-261E-493B-03B0-840DC4673AD5}"/>
                  </a:ext>
                </a:extLst>
              </p:cNvPr>
              <p:cNvSpPr txBox="1"/>
              <p:nvPr/>
            </p:nvSpPr>
            <p:spPr>
              <a:xfrm>
                <a:off x="7028797" y="5017585"/>
                <a:ext cx="14923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𝑀𝑎𝑟𝑔𝑖𝑛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– 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2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54B1BB43-261E-493B-03B0-840DC467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97" y="5017585"/>
                <a:ext cx="1492332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ACDD572-F20C-B589-CADF-B282EF27DC88}"/>
                  </a:ext>
                </a:extLst>
              </p:cNvPr>
              <p:cNvSpPr txBox="1"/>
              <p:nvPr/>
            </p:nvSpPr>
            <p:spPr>
              <a:xfrm>
                <a:off x="7028797" y="5288792"/>
                <a:ext cx="25619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𝑀𝑎𝑟𝑔𝑖𝑛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sz="12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1200" i="1" dirty="0">
                    <a:solidFill>
                      <a:schemeClr val="accent6"/>
                    </a:solidFill>
                    <a:latin typeface="Helvetica Light Oblique" panose="020B0403020202020204" pitchFamily="34" charset="0"/>
                    <a:sym typeface="Wingdings" pitchFamily="2" charset="2"/>
                  </a:rPr>
                  <a:t>Correct Classification</a:t>
                </a:r>
                <a:endParaRPr lang="en-US" sz="1200" i="1" dirty="0">
                  <a:solidFill>
                    <a:schemeClr val="accent6"/>
                  </a:solidFill>
                  <a:latin typeface="Helvetica Light Oblique" panose="020B0403020202020204" pitchFamily="34" charset="0"/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0ACDD572-F20C-B589-CADF-B282EF27D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97" y="5288792"/>
                <a:ext cx="2561920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24D79590-2E2B-46C2-34DE-03F577B4C210}"/>
                  </a:ext>
                </a:extLst>
              </p:cNvPr>
              <p:cNvSpPr txBox="1"/>
              <p:nvPr/>
            </p:nvSpPr>
            <p:spPr>
              <a:xfrm>
                <a:off x="7028797" y="5553486"/>
                <a:ext cx="34131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𝑀𝑎𝑟𝑔𝑖𝑛</m:t>
                    </m:r>
                    <m:r>
                      <a:rPr lang="en-US" sz="12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≫ 0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“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Light" panose="020B0403020202020204" pitchFamily="34" charset="0"/>
                  </a:rPr>
                  <a:t>Confident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” </a:t>
                </a:r>
                <a:r>
                  <a:rPr lang="en-US" sz="12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Light Oblique" panose="020B0403020202020204" pitchFamily="34" charset="0"/>
                    <a:sym typeface="Wingdings" pitchFamily="2" charset="2"/>
                  </a:rPr>
                  <a:t>Correct Classification</a:t>
                </a:r>
                <a:endPara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Light Oblique" panose="020B0403020202020204" pitchFamily="34" charset="0"/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24D79590-2E2B-46C2-34DE-03F577B4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797" y="5553486"/>
                <a:ext cx="3413114" cy="276999"/>
              </a:xfrm>
              <a:prstGeom prst="rect">
                <a:avLst/>
              </a:prstGeom>
              <a:blipFill>
                <a:blip r:embed="rId1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2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 animBg="1"/>
      <p:bldP spid="25" grpId="0" animBg="1"/>
      <p:bldP spid="26" grpId="0"/>
      <p:bldP spid="27" grpId="0"/>
      <p:bldP spid="38" grpId="0"/>
      <p:bldP spid="39" grpId="0"/>
      <p:bldP spid="43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1AD4-CB98-43AE-EACE-17625EA1D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BCA37-68AF-31B0-639B-F91FB8C0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Fine-tuning Creates Unstable Decision Boundaries </a:t>
            </a: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3FA4AA7B-DBD1-899A-00CB-BD1CEBC99B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342BE16-8190-2B88-F41A-D79EEBF32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67929"/>
              </p:ext>
            </p:extLst>
          </p:nvPr>
        </p:nvGraphicFramePr>
        <p:xfrm>
          <a:off x="6994796" y="1683128"/>
          <a:ext cx="4824671" cy="35961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4671">
                  <a:extLst>
                    <a:ext uri="{9D8B030D-6E8A-4147-A177-3AD203B41FA5}">
                      <a16:colId xmlns:a16="http://schemas.microsoft.com/office/drawing/2014/main" val="1027715652"/>
                    </a:ext>
                  </a:extLst>
                </a:gridCol>
              </a:tblGrid>
              <a:tr h="330314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Margin Histograms (CNN)</a:t>
                      </a:r>
                    </a:p>
                  </a:txBody>
                  <a:tcP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99639"/>
                  </a:ext>
                </a:extLst>
              </a:tr>
              <a:tr h="299367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Frozen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 (Base):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Tight distribution 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  <a:sym typeface="Wingdings" pitchFamily="2" charset="2"/>
                        </a:rPr>
                        <a:t> Stable class separation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 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Margins are stable across episodes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Largely greater than 0</a:t>
                      </a:r>
                      <a:endParaRPr lang="en-US" sz="800" b="1" i="0" noProof="0" dirty="0">
                        <a:latin typeface="Helvetica" pitchFamily="2" charset="0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Fine-tuned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: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Flat Distributions 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  <a:sym typeface="Wingdings" pitchFamily="2" charset="2"/>
                        </a:rPr>
                        <a:t> Embedding space is unstable</a:t>
                      </a:r>
                      <a:endParaRPr lang="en-US" sz="1400" b="0" i="0" noProof="0" dirty="0">
                        <a:latin typeface="Helvetica Light" panose="020B0403020202020204" pitchFamily="34" charset="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The same bird may get wildly different margins depending on which other classes appeared in the episode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Result: Inconsistent predictions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663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67B7B817-A620-46C2-E4B3-109ED6C8C340}"/>
              </a:ext>
            </a:extLst>
          </p:cNvPr>
          <p:cNvSpPr txBox="1"/>
          <p:nvPr/>
        </p:nvSpPr>
        <p:spPr>
          <a:xfrm>
            <a:off x="6994796" y="5328649"/>
            <a:ext cx="482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noProof="0" dirty="0">
                <a:solidFill>
                  <a:srgbClr val="0A2060"/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1600" b="1" noProof="0" dirty="0">
                <a:solidFill>
                  <a:srgbClr val="0A2060"/>
                </a:solidFill>
                <a:latin typeface="Helvetica" pitchFamily="2" charset="0"/>
              </a:rPr>
              <a:t>But WHY does episodic fine-tuning cause this instability?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CB0E0A41-6EAB-32A0-40B5-C36C9E7FD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1446035"/>
            <a:ext cx="6760210" cy="50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9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2805-D0BC-7595-F207-3401D2454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42FC03-5F5B-86D9-D1D6-A261BCF8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Episodic Finetuning Disrupts Resnet18’s </a:t>
            </a:r>
            <a:br>
              <a:rPr lang="en-US" dirty="0">
                <a:latin typeface="Helvetica"/>
                <a:cs typeface="Helvetica"/>
              </a:rPr>
            </a:br>
            <a:r>
              <a:rPr lang="en-US" dirty="0">
                <a:latin typeface="Helvetica"/>
                <a:cs typeface="Helvetica"/>
              </a:rPr>
              <a:t>Strong Geometry </a:t>
            </a: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C851E69C-26C7-781F-28F0-BBFC787FD68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BB97002-53DB-3059-F04E-16344E91ED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142" y="1446035"/>
            <a:ext cx="6760210" cy="5019958"/>
          </a:xfrm>
          <a:prstGeom prst="rect">
            <a:avLst/>
          </a:prstGeom>
        </p:spPr>
      </p:pic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CCAE1A0-A7A5-2CF7-8D63-AA7ED925D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845090"/>
              </p:ext>
            </p:extLst>
          </p:nvPr>
        </p:nvGraphicFramePr>
        <p:xfrm>
          <a:off x="6994796" y="1683128"/>
          <a:ext cx="4824000" cy="1919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4000">
                  <a:extLst>
                    <a:ext uri="{9D8B030D-6E8A-4147-A177-3AD203B41FA5}">
                      <a16:colId xmlns:a16="http://schemas.microsoft.com/office/drawing/2014/main" val="1027715652"/>
                    </a:ext>
                  </a:extLst>
                </a:gridCol>
              </a:tblGrid>
              <a:tr h="28175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noProof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What we know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99639"/>
                  </a:ext>
                </a:extLst>
              </a:tr>
              <a:tr h="1584340"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ResNet18 was trained using standard supervised cross-entropy, not episodic few-shot learning.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Research: Training episodically from scratch can eventually learn a consistent ProtoNet metric space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6630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E6D9344-0E9A-1777-9A19-5FFB485CB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961308"/>
              </p:ext>
            </p:extLst>
          </p:nvPr>
        </p:nvGraphicFramePr>
        <p:xfrm>
          <a:off x="6994796" y="3674187"/>
          <a:ext cx="4824000" cy="2220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4000">
                  <a:extLst>
                    <a:ext uri="{9D8B030D-6E8A-4147-A177-3AD203B41FA5}">
                      <a16:colId xmlns:a16="http://schemas.microsoft.com/office/drawing/2014/main" val="1027715652"/>
                    </a:ext>
                  </a:extLst>
                </a:gridCol>
              </a:tblGrid>
              <a:tr h="280898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What we found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99639"/>
                  </a:ext>
                </a:extLst>
              </a:tr>
              <a:tr h="1885303"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Applying episodic updates to a non-episodically trained backbone does not move the model toward an ideal ProtoNet solution. 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noProof="0" dirty="0">
                          <a:latin typeface="Helvetica Light" panose="020B0403020202020204" pitchFamily="34" charset="0"/>
                        </a:rPr>
                        <a:t>We disrupt the pretrained backbone’s strong geometry without gaining benefits of full episodic training.</a:t>
                      </a:r>
                      <a:endParaRPr lang="en-US" sz="1400" b="0" i="0" noProof="0" dirty="0">
                        <a:latin typeface="Helvetica Light" panose="020B0403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6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8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9F464-ED13-EA68-05DE-45C4F9940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CD7951-25E5-C89D-8CD5-D7666CC4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Conclusion</a:t>
            </a: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165EA8CB-25B7-7659-BD19-4DB4AC18A4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FB3C65F-F664-66D3-7ECD-0F344ABDE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34162"/>
              </p:ext>
            </p:extLst>
          </p:nvPr>
        </p:nvGraphicFramePr>
        <p:xfrm>
          <a:off x="622561" y="2783278"/>
          <a:ext cx="4824000" cy="2316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4000">
                  <a:extLst>
                    <a:ext uri="{9D8B030D-6E8A-4147-A177-3AD203B41FA5}">
                      <a16:colId xmlns:a16="http://schemas.microsoft.com/office/drawing/2014/main" val="1027715652"/>
                    </a:ext>
                  </a:extLst>
                </a:gridCol>
              </a:tblGrid>
              <a:tr h="28175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Final Takeaways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99639"/>
                  </a:ext>
                </a:extLst>
              </a:tr>
              <a:tr h="1584340"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Strong pretrained encoders do not benefit from episodic fine-tuning. The pretrained metric space is already highly effective for few-shot classification.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400" b="0" i="0" noProof="0" dirty="0">
                        <a:latin typeface="Helvetica Light" panose="020B0403020202020204" pitchFamily="34" charset="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⁠Any adaptation or finetuning distorts the embedding geometry rather than improving it.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663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9BDF929-B09D-AB2D-BD95-E259C17B1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61373"/>
              </p:ext>
            </p:extLst>
          </p:nvPr>
        </p:nvGraphicFramePr>
        <p:xfrm>
          <a:off x="6745439" y="2783278"/>
          <a:ext cx="4824000" cy="1919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24000">
                  <a:extLst>
                    <a:ext uri="{9D8B030D-6E8A-4147-A177-3AD203B41FA5}">
                      <a16:colId xmlns:a16="http://schemas.microsoft.com/office/drawing/2014/main" val="1027715652"/>
                    </a:ext>
                  </a:extLst>
                </a:gridCol>
              </a:tblGrid>
              <a:tr h="281757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noProof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Future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99639"/>
                  </a:ext>
                </a:extLst>
              </a:tr>
              <a:tr h="1584340"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⁠Explore if non-episodic fine-tuning strategies (which match the backbone’s pretraining) result in the same few-shot accuracy degradation pattern </a:t>
                      </a:r>
                      <a:r>
                        <a:rPr lang="en-US" sz="1400" b="0" i="1" noProof="0" dirty="0">
                          <a:latin typeface="Helvetica Light Oblique" panose="020B0403020202020204" pitchFamily="34" charset="0"/>
                        </a:rPr>
                        <a:t>(Negative Correlation: Finetuning and Accuracy)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6630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FC90C661-B7F7-EE58-1A5B-CED88EAC6CCA}"/>
              </a:ext>
            </a:extLst>
          </p:cNvPr>
          <p:cNvSpPr txBox="1"/>
          <p:nvPr/>
        </p:nvSpPr>
        <p:spPr>
          <a:xfrm>
            <a:off x="622561" y="5457239"/>
            <a:ext cx="482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noProof="0" dirty="0">
                <a:solidFill>
                  <a:srgbClr val="0A2060"/>
                </a:solidFill>
                <a:latin typeface="Helvetica" pitchFamily="2" charset="0"/>
                <a:sym typeface="Wingdings" pitchFamily="2" charset="2"/>
              </a:rPr>
              <a:t> In few-shot: </a:t>
            </a:r>
            <a:r>
              <a:rPr lang="en-US" sz="1600" b="1" dirty="0">
                <a:solidFill>
                  <a:srgbClr val="0A2060"/>
                </a:solidFill>
                <a:latin typeface="Helvetica" pitchFamily="2" charset="0"/>
                <a:sym typeface="Wingdings" pitchFamily="2" charset="2"/>
              </a:rPr>
              <a:t>Either train episodically from scratch or use a strong pretrained backbone.</a:t>
            </a:r>
            <a:endParaRPr lang="en-US" sz="1600" b="1" noProof="0" dirty="0">
              <a:solidFill>
                <a:srgbClr val="0A2060"/>
              </a:solidFill>
              <a:latin typeface="Helvetica" pitchFamily="2" charset="0"/>
            </a:endParaRPr>
          </a:p>
        </p:txBody>
      </p:sp>
      <p:pic>
        <p:nvPicPr>
          <p:cNvPr id="12" name="Grafik 11" descr="Ein Bild, das Symbol, Logo, Schrift, Grafiken enthält.&#10;&#10;KI-generierte Inhalte können fehlerhaft sein.">
            <a:extLst>
              <a:ext uri="{FF2B5EF4-FFF2-40B4-BE49-F238E27FC236}">
                <a16:creationId xmlns:a16="http://schemas.microsoft.com/office/drawing/2014/main" id="{2FD2FA76-A6DD-57B2-A466-2F427F3A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07" y="1697424"/>
            <a:ext cx="957263" cy="957263"/>
          </a:xfrm>
          <a:prstGeom prst="rect">
            <a:avLst/>
          </a:prstGeom>
        </p:spPr>
      </p:pic>
      <p:pic>
        <p:nvPicPr>
          <p:cNvPr id="14" name="Grafik 13" descr="Ein Bild, das Schrift, Grafiken, Symbol, Design enthält.&#10;&#10;KI-generierte Inhalte können fehlerhaft sein.">
            <a:extLst>
              <a:ext uri="{FF2B5EF4-FFF2-40B4-BE49-F238E27FC236}">
                <a16:creationId xmlns:a16="http://schemas.microsoft.com/office/drawing/2014/main" id="{F9CE55A3-0D5C-2368-B084-DE9573242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61" y="1697424"/>
            <a:ext cx="957600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1F41C0-0CDA-C2D2-2600-6EA8EBA3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8C8EA-9B07-5C5B-F39D-3B03841E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10" y="3047200"/>
            <a:ext cx="10272000" cy="763600"/>
          </a:xfrm>
        </p:spPr>
        <p:txBody>
          <a:bodyPr/>
          <a:lstStyle/>
          <a:p>
            <a:r>
              <a:rPr lang="en-GB" sz="9600" noProof="0" dirty="0"/>
              <a:t>Appendix</a:t>
            </a:r>
            <a:endParaRPr lang="en-GB" sz="9600" noProof="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872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7D0A0-C6F7-C2FE-7194-B0E05DCCD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C7E28D-FD22-A6BB-6138-98672883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Appendix </a:t>
            </a:r>
            <a:r>
              <a:rPr lang="en-US" b="0" dirty="0">
                <a:latin typeface="Helvetica Light" panose="020B0403020202020204" pitchFamily="34" charset="0"/>
                <a:cs typeface="Helvetica"/>
              </a:rPr>
              <a:t>(1/2)</a:t>
            </a: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976BC463-FFFA-4BD3-4E16-AB2EAD0D697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792862CE-88F7-F8C0-2F27-AD19FB50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84685"/>
              </p:ext>
            </p:extLst>
          </p:nvPr>
        </p:nvGraphicFramePr>
        <p:xfrm>
          <a:off x="238102" y="2216602"/>
          <a:ext cx="3642456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2456">
                  <a:extLst>
                    <a:ext uri="{9D8B030D-6E8A-4147-A177-3AD203B41FA5}">
                      <a16:colId xmlns:a16="http://schemas.microsoft.com/office/drawing/2014/main" val="4255762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noProof="0" dirty="0">
                          <a:latin typeface="Helvetica" pitchFamily="2" charset="0"/>
                        </a:rPr>
                        <a:t>Datasets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896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CUB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11,788 labelled images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Across </a:t>
                      </a:r>
                      <a:r>
                        <a:rPr lang="en-US" sz="1400" b="1" i="0" noProof="0" dirty="0">
                          <a:latin typeface="Helvetica" pitchFamily="2" charset="0"/>
                        </a:rPr>
                        <a:t>200 bird species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b="1" i="0" noProof="0" dirty="0">
                        <a:latin typeface="Helvetica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 Google reCAPTCHA V2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10,390 labelled images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Across </a:t>
                      </a:r>
                      <a:r>
                        <a:rPr lang="en-US" sz="1400" b="1" i="0" noProof="0" dirty="0">
                          <a:latin typeface="Helvetica" pitchFamily="2" charset="0"/>
                        </a:rPr>
                        <a:t>11 categories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353074"/>
                  </a:ext>
                </a:extLst>
              </a:tr>
            </a:tbl>
          </a:graphicData>
        </a:graphic>
      </p:graphicFrame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B139D9F-4A4E-8BD5-71D0-FF28720EF27D}"/>
              </a:ext>
            </a:extLst>
          </p:cNvPr>
          <p:cNvGrpSpPr/>
          <p:nvPr/>
        </p:nvGrpSpPr>
        <p:grpSpPr>
          <a:xfrm>
            <a:off x="4774017" y="1404254"/>
            <a:ext cx="2253343" cy="4787397"/>
            <a:chOff x="3922591" y="1404254"/>
            <a:chExt cx="2253343" cy="4787397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4C1FB8F-C2C1-AAF5-B57F-6B5565B7CE22}"/>
                </a:ext>
              </a:extLst>
            </p:cNvPr>
            <p:cNvGrpSpPr/>
            <p:nvPr/>
          </p:nvGrpSpPr>
          <p:grpSpPr>
            <a:xfrm>
              <a:off x="3922591" y="1404254"/>
              <a:ext cx="2253343" cy="1779814"/>
              <a:chOff x="3526971" y="2416629"/>
              <a:chExt cx="2253343" cy="1779814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C822004-3E73-2D63-7778-A52B9D7B1B76}"/>
                  </a:ext>
                </a:extLst>
              </p:cNvPr>
              <p:cNvSpPr/>
              <p:nvPr/>
            </p:nvSpPr>
            <p:spPr>
              <a:xfrm>
                <a:off x="3526971" y="2416629"/>
                <a:ext cx="2253343" cy="177981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noProof="0" dirty="0">
                    <a:solidFill>
                      <a:schemeClr val="tx1"/>
                    </a:solidFill>
                    <a:latin typeface="Helvetica Light" panose="020B0403020202020204" pitchFamily="34" charset="0"/>
                  </a:rPr>
                  <a:t>Resizing images to </a:t>
                </a:r>
                <a:r>
                  <a:rPr lang="en-US" sz="1600" b="1" noProof="0" dirty="0">
                    <a:solidFill>
                      <a:schemeClr val="tx1"/>
                    </a:solidFill>
                    <a:latin typeface="Helvetica" pitchFamily="2" charset="0"/>
                  </a:rPr>
                  <a:t>224×224 pixels</a:t>
                </a:r>
              </a:p>
            </p:txBody>
          </p:sp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10D64AD8-E96D-018E-2B84-6C1E265A1357}"/>
                  </a:ext>
                </a:extLst>
              </p:cNvPr>
              <p:cNvSpPr/>
              <p:nvPr/>
            </p:nvSpPr>
            <p:spPr>
              <a:xfrm>
                <a:off x="3705782" y="3351086"/>
                <a:ext cx="432000" cy="432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DF139F93-966C-13EB-63DC-60E533864AB4}"/>
                  </a:ext>
                </a:extLst>
              </p:cNvPr>
              <p:cNvSpPr/>
              <p:nvPr/>
            </p:nvSpPr>
            <p:spPr>
              <a:xfrm>
                <a:off x="4560409" y="3135086"/>
                <a:ext cx="864000" cy="864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" name="Gerade Verbindung mit Pfeil 10">
                <a:extLst>
                  <a:ext uri="{FF2B5EF4-FFF2-40B4-BE49-F238E27FC236}">
                    <a16:creationId xmlns:a16="http://schemas.microsoft.com/office/drawing/2014/main" id="{CCFB6AEA-3C50-C4AE-52D2-703B26E16F66}"/>
                  </a:ext>
                </a:extLst>
              </p:cNvPr>
              <p:cNvCxnSpPr>
                <a:stCxn id="8" idx="3"/>
              </p:cNvCxnSpPr>
              <p:nvPr/>
            </p:nvCxnSpPr>
            <p:spPr>
              <a:xfrm flipV="1">
                <a:off x="4137782" y="3135086"/>
                <a:ext cx="422627" cy="432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380505D9-E621-7251-FA09-62A92DA7A330}"/>
                  </a:ext>
                </a:extLst>
              </p:cNvPr>
              <p:cNvCxnSpPr/>
              <p:nvPr/>
            </p:nvCxnSpPr>
            <p:spPr>
              <a:xfrm>
                <a:off x="4137782" y="3567086"/>
                <a:ext cx="422627" cy="432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0E04B0DE-B6C8-BA7A-E93C-1B13B966CC11}"/>
                </a:ext>
              </a:extLst>
            </p:cNvPr>
            <p:cNvGrpSpPr/>
            <p:nvPr/>
          </p:nvGrpSpPr>
          <p:grpSpPr>
            <a:xfrm>
              <a:off x="3922591" y="3540067"/>
              <a:ext cx="2253343" cy="2651584"/>
              <a:chOff x="3922591" y="3540067"/>
              <a:chExt cx="2253343" cy="2651584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98337DED-24C3-D2EA-AD46-9209266BB452}"/>
                  </a:ext>
                </a:extLst>
              </p:cNvPr>
              <p:cNvSpPr/>
              <p:nvPr/>
            </p:nvSpPr>
            <p:spPr>
              <a:xfrm>
                <a:off x="3922591" y="3540067"/>
                <a:ext cx="2253343" cy="26515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b="1" noProof="0" dirty="0">
                    <a:solidFill>
                      <a:schemeClr val="tx1"/>
                    </a:solidFill>
                    <a:latin typeface="Helvetica" pitchFamily="2" charset="0"/>
                  </a:rPr>
                  <a:t>Data Augmentation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 pitchFamily="34" charset="0"/>
                  </a:rPr>
                  <a:t>Random horizontal flipping (p=0.5)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 dirty="0">
                    <a:solidFill>
                      <a:schemeClr val="tx1"/>
                    </a:solidFill>
                    <a:latin typeface="Helvetica Light" panose="020B0403020202020204" pitchFamily="34" charset="0"/>
                  </a:rPr>
                  <a:t>Rotations +/- 10°</a:t>
                </a:r>
                <a:endParaRPr lang="en-US" sz="1400" dirty="0">
                  <a:solidFill>
                    <a:schemeClr val="tx1"/>
                  </a:solidFill>
                  <a:latin typeface="Helvetica Light" panose="020B0403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 dirty="0">
                    <a:solidFill>
                      <a:schemeClr val="tx1"/>
                    </a:solidFill>
                    <a:latin typeface="Helvetica Light" panose="020B0403020202020204" pitchFamily="34" charset="0"/>
                  </a:rPr>
                  <a:t>Color</a:t>
                </a: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 pitchFamily="34" charset="0"/>
                  </a:rPr>
                  <a:t> Jitter</a:t>
                </a:r>
                <a:endParaRPr lang="en-US" sz="1400" noProof="0" dirty="0">
                  <a:solidFill>
                    <a:schemeClr val="tx1"/>
                  </a:solidFill>
                  <a:latin typeface="Helvetica Light" panose="020B0403020202020204" pitchFamily="34" charset="0"/>
                </a:endParaRPr>
              </a:p>
            </p:txBody>
          </p: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816AE3A9-5E78-0D0A-71C4-06B264BD8647}"/>
                  </a:ext>
                </a:extLst>
              </p:cNvPr>
              <p:cNvGrpSpPr/>
              <p:nvPr/>
            </p:nvGrpSpPr>
            <p:grpSpPr>
              <a:xfrm>
                <a:off x="4617262" y="5021745"/>
                <a:ext cx="864000" cy="864000"/>
                <a:chOff x="4181124" y="5021745"/>
                <a:chExt cx="864000" cy="864000"/>
              </a:xfrm>
            </p:grpSpPr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DDDDA4F2-07E2-D862-50B8-097DB08FBF82}"/>
                    </a:ext>
                  </a:extLst>
                </p:cNvPr>
                <p:cNvSpPr/>
                <p:nvPr/>
              </p:nvSpPr>
              <p:spPr>
                <a:xfrm>
                  <a:off x="4181124" y="5021745"/>
                  <a:ext cx="864000" cy="8640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BD874DC3-6C9A-A4EC-8413-747B955365F3}"/>
                    </a:ext>
                  </a:extLst>
                </p:cNvPr>
                <p:cNvSpPr/>
                <p:nvPr/>
              </p:nvSpPr>
              <p:spPr>
                <a:xfrm rot="2232130">
                  <a:off x="4181124" y="5021745"/>
                  <a:ext cx="864000" cy="8640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54FB9ABD-83D0-AFF7-6FC0-33553CE9BA91}"/>
              </a:ext>
            </a:extLst>
          </p:cNvPr>
          <p:cNvSpPr/>
          <p:nvPr/>
        </p:nvSpPr>
        <p:spPr>
          <a:xfrm>
            <a:off x="7943164" y="1404254"/>
            <a:ext cx="3449051" cy="47873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Helvetica" pitchFamily="2" charset="0"/>
              </a:rPr>
              <a:t>Datasplit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C4DE844-28B6-778A-9E8C-9A87D2C22AF8}"/>
              </a:ext>
            </a:extLst>
          </p:cNvPr>
          <p:cNvSpPr/>
          <p:nvPr/>
        </p:nvSpPr>
        <p:spPr>
          <a:xfrm>
            <a:off x="8124639" y="2073733"/>
            <a:ext cx="3086100" cy="18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Helvetica" pitchFamily="2" charset="0"/>
              </a:rPr>
              <a:t>50% Train Class</a:t>
            </a:r>
          </a:p>
          <a:p>
            <a:pPr algn="ctr"/>
            <a:r>
              <a:rPr lang="de-DE" sz="1200" dirty="0">
                <a:solidFill>
                  <a:schemeClr val="tx1"/>
                </a:solidFill>
                <a:latin typeface="Helvetica Light" panose="020B0403020202020204" pitchFamily="34" charset="0"/>
              </a:rPr>
              <a:t>(100 Birds, 5 Captchas)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A3DFCE8-D5BE-C655-4DC2-441A5FB5F63A}"/>
              </a:ext>
            </a:extLst>
          </p:cNvPr>
          <p:cNvSpPr/>
          <p:nvPr/>
        </p:nvSpPr>
        <p:spPr>
          <a:xfrm>
            <a:off x="8124639" y="4070383"/>
            <a:ext cx="3086100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Helvetica" pitchFamily="2" charset="0"/>
              </a:rPr>
              <a:t>25% Validation Class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Helvetica Light" panose="020B0403020202020204" pitchFamily="34" charset="0"/>
              </a:rPr>
              <a:t>(50 Birds, 3 Captchas)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6D8FAF7-FEBE-3DF7-8A78-EF3BFE7DD2C5}"/>
              </a:ext>
            </a:extLst>
          </p:cNvPr>
          <p:cNvSpPr/>
          <p:nvPr/>
        </p:nvSpPr>
        <p:spPr>
          <a:xfrm>
            <a:off x="8124639" y="5167032"/>
            <a:ext cx="3086100" cy="9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  <a:latin typeface="Helvetica" pitchFamily="2" charset="0"/>
              </a:rPr>
              <a:t>25% Test Class</a:t>
            </a:r>
          </a:p>
          <a:p>
            <a:pPr algn="ctr"/>
            <a:r>
              <a:rPr lang="de-DE" sz="1600" dirty="0">
                <a:solidFill>
                  <a:schemeClr val="tx1"/>
                </a:solidFill>
                <a:latin typeface="Helvetica Light" panose="020B0403020202020204" pitchFamily="34" charset="0"/>
              </a:rPr>
              <a:t>(50 Birds, 3 Captchas)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E8E5B5D-993B-72BA-0C2B-E0AC88049BBA}"/>
              </a:ext>
            </a:extLst>
          </p:cNvPr>
          <p:cNvGrpSpPr/>
          <p:nvPr/>
        </p:nvGrpSpPr>
        <p:grpSpPr>
          <a:xfrm>
            <a:off x="260448" y="4387390"/>
            <a:ext cx="1780623" cy="1557627"/>
            <a:chOff x="1058439" y="2848370"/>
            <a:chExt cx="1780623" cy="1557627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7A6480F7-0D24-E02E-FF73-0B5A7F371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439" y="2848370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D17FE5D5-4E31-EC0E-74F6-00D0F56F3F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268" y="2906268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0251520-4EDE-92D7-6850-D9D7C2B1C1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4097" y="2964166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D81ACECB-A1B3-65D2-2B80-7E9410E2A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26" y="3022064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E62C00A1-3D5E-79EF-6EFC-4DCA9315E8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9755" y="3079962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5F5E236D-1FA4-F3AA-BDB3-B9E2580AE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2584" y="3137860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B9128FA6-8C9C-782C-E24B-3F476516F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5413" y="3195758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7353BD15-3326-0982-E5D7-E2353A9960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28242" y="3253656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C4796149-90C5-3E27-025B-1BA8BA712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1071" y="3311554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FF3135C8-7A64-F8CD-8917-3AD355C45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3900" y="3369452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FF2502EF-BB09-A5AD-AA3E-2FE2F9805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729" y="3427350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6" name="Grafik 45" descr="Ein Bild, das Vogel, draußen, Himmel, Flügel enthält.&#10;&#10;KI-generierte Inhalte können fehlerhaft sein.">
              <a:extLst>
                <a:ext uri="{FF2B5EF4-FFF2-40B4-BE49-F238E27FC236}">
                  <a16:creationId xmlns:a16="http://schemas.microsoft.com/office/drawing/2014/main" id="{5729A55A-2A84-3FE5-2309-79B1588C2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9554" y="3485248"/>
              <a:ext cx="1199508" cy="920749"/>
            </a:xfrm>
            <a:prstGeom prst="rect">
              <a:avLst/>
            </a:prstGeom>
          </p:spPr>
        </p:pic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4E8BAEC0-12B6-9081-04A3-5D12B385DCE9}"/>
              </a:ext>
            </a:extLst>
          </p:cNvPr>
          <p:cNvGrpSpPr/>
          <p:nvPr/>
        </p:nvGrpSpPr>
        <p:grpSpPr>
          <a:xfrm>
            <a:off x="2077589" y="4387390"/>
            <a:ext cx="1780623" cy="1562078"/>
            <a:chOff x="2077589" y="4387390"/>
            <a:chExt cx="1780623" cy="156207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76CDB4A3-67DC-B6E6-9164-004D4E59E0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7589" y="4387390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B6740702-B2E2-B23A-3CA1-0A71F34673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0418" y="4445288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F5AE509B-B780-630D-0AA4-599660FF99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3247" y="4503186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F79DB688-FF5F-5920-0E01-B2F5580B2C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6076" y="4561084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C20964FB-87EC-1ECD-07E2-7AF0F543C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8905" y="4618982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3B476ECC-4CC1-A808-0AE5-F3131E77D3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1734" y="4676880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F707D5D1-3D8C-442A-ACF9-B8320C8E60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4563" y="4734778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E1012AF6-8346-A16A-1202-3903358F62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7392" y="4792676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2D90D3E3-FAE0-00F4-B0C7-E622146818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221" y="4850574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1C20FCC-22F1-859D-8B95-61C70DEE9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53050" y="4908472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3266C303-959E-BDB5-C28A-5B70D1FBA2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5879" y="4966370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9" name="Grafik 58" descr="Ein Bild, das Vogel, draußen, Himmel, Flügel enthält.&#10;&#10;KI-generierte Inhalte können fehlerhaft sein.">
              <a:extLst>
                <a:ext uri="{FF2B5EF4-FFF2-40B4-BE49-F238E27FC236}">
                  <a16:creationId xmlns:a16="http://schemas.microsoft.com/office/drawing/2014/main" id="{1127C2AE-1C91-E4CA-5276-8AC343BA0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8704" y="5024268"/>
              <a:ext cx="1199508" cy="920749"/>
            </a:xfrm>
            <a:prstGeom prst="rect">
              <a:avLst/>
            </a:prstGeom>
          </p:spPr>
        </p:pic>
        <p:pic>
          <p:nvPicPr>
            <p:cNvPr id="61" name="Picture 8">
              <a:extLst>
                <a:ext uri="{FF2B5EF4-FFF2-40B4-BE49-F238E27FC236}">
                  <a16:creationId xmlns:a16="http://schemas.microsoft.com/office/drawing/2014/main" id="{91D378CF-C895-674C-AAF1-56FDE30BAB7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704" y="5024268"/>
              <a:ext cx="1198800" cy="92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2" name="Gerade Verbindung mit Pfeil 191">
            <a:extLst>
              <a:ext uri="{FF2B5EF4-FFF2-40B4-BE49-F238E27FC236}">
                <a16:creationId xmlns:a16="http://schemas.microsoft.com/office/drawing/2014/main" id="{2DF61E4F-3946-7CAA-3A8F-84B191BBECDE}"/>
              </a:ext>
            </a:extLst>
          </p:cNvPr>
          <p:cNvCxnSpPr/>
          <p:nvPr/>
        </p:nvCxnSpPr>
        <p:spPr>
          <a:xfrm>
            <a:off x="4036812" y="3797952"/>
            <a:ext cx="5809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mit Pfeil 192">
            <a:extLst>
              <a:ext uri="{FF2B5EF4-FFF2-40B4-BE49-F238E27FC236}">
                <a16:creationId xmlns:a16="http://schemas.microsoft.com/office/drawing/2014/main" id="{965C48A6-1852-5CC7-4847-D65113AB0992}"/>
              </a:ext>
            </a:extLst>
          </p:cNvPr>
          <p:cNvCxnSpPr/>
          <p:nvPr/>
        </p:nvCxnSpPr>
        <p:spPr>
          <a:xfrm>
            <a:off x="7194786" y="3797952"/>
            <a:ext cx="5809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27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2C72F-8A4E-4070-C087-52FCF019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78F133-706E-B50C-9664-ADFA13CF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Appendix </a:t>
            </a:r>
            <a:r>
              <a:rPr lang="en-US" b="0" dirty="0">
                <a:latin typeface="Helvetica Light" panose="020B0403020202020204" pitchFamily="34" charset="0"/>
                <a:cs typeface="Helvetica"/>
              </a:rPr>
              <a:t>(2/2)</a:t>
            </a:r>
            <a:endParaRPr lang="en-US" dirty="0">
              <a:cs typeface="Helvetica"/>
            </a:endParaRP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9719C4AE-3F7C-3E96-C574-B03FB14926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4799FD7-2B06-B357-841C-5BFF61535DB2}"/>
              </a:ext>
            </a:extLst>
          </p:cNvPr>
          <p:cNvGrpSpPr/>
          <p:nvPr/>
        </p:nvGrpSpPr>
        <p:grpSpPr>
          <a:xfrm>
            <a:off x="246661" y="1435271"/>
            <a:ext cx="3508475" cy="4921080"/>
            <a:chOff x="246661" y="1435271"/>
            <a:chExt cx="3508475" cy="4921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91F4849-07B1-0DF9-F08A-F36D9C9F7672}"/>
                    </a:ext>
                  </a:extLst>
                </p:cNvPr>
                <p:cNvSpPr/>
                <p:nvPr/>
              </p:nvSpPr>
              <p:spPr>
                <a:xfrm>
                  <a:off x="2897351" y="3769253"/>
                  <a:ext cx="857785" cy="59167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Mean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de-DE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Support</m:t>
                          </m:r>
                        </m:e>
                      </m:d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391F4849-07B1-0DF9-F08A-F36D9C9F76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351" y="3769253"/>
                  <a:ext cx="857785" cy="591671"/>
                </a:xfrm>
                <a:prstGeom prst="rect">
                  <a:avLst/>
                </a:prstGeom>
                <a:blipFill>
                  <a:blip r:embed="rId3"/>
                  <a:stretch>
                    <a:fillRect l="-5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EC744796-C9D9-6648-68A6-97A8C1813398}"/>
                </a:ext>
              </a:extLst>
            </p:cNvPr>
            <p:cNvSpPr/>
            <p:nvPr/>
          </p:nvSpPr>
          <p:spPr>
            <a:xfrm>
              <a:off x="246661" y="1788606"/>
              <a:ext cx="2004449" cy="144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659B90D7-9DDF-6644-8AA8-39C2202992FF}"/>
                </a:ext>
              </a:extLst>
            </p:cNvPr>
            <p:cNvGrpSpPr/>
            <p:nvPr/>
          </p:nvGrpSpPr>
          <p:grpSpPr>
            <a:xfrm>
              <a:off x="287326" y="1871404"/>
              <a:ext cx="1924696" cy="1226350"/>
              <a:chOff x="256710" y="1609547"/>
              <a:chExt cx="2377908" cy="1515121"/>
            </a:xfrm>
          </p:grpSpPr>
          <p:pic>
            <p:nvPicPr>
              <p:cNvPr id="31" name="Grafik 30" descr="Ein Bild, das Vogel, Singvogel, Baum, draußen enthält.&#10;&#10;KI-generierte Inhalte können fehlerhaft sein.">
                <a:extLst>
                  <a:ext uri="{FF2B5EF4-FFF2-40B4-BE49-F238E27FC236}">
                    <a16:creationId xmlns:a16="http://schemas.microsoft.com/office/drawing/2014/main" id="{FEE967A3-5F4C-3D29-3166-0F1AAF24F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3851" y="2404668"/>
                <a:ext cx="1093671" cy="720000"/>
              </a:xfrm>
              <a:prstGeom prst="rect">
                <a:avLst/>
              </a:prstGeom>
            </p:spPr>
          </p:pic>
          <p:pic>
            <p:nvPicPr>
              <p:cNvPr id="35" name="Grafik 34" descr="Ein Bild, das Vogel, Singvogel, Baum, draußen enthält.&#10;&#10;KI-generierte Inhalte können fehlerhaft sein.">
                <a:extLst>
                  <a:ext uri="{FF2B5EF4-FFF2-40B4-BE49-F238E27FC236}">
                    <a16:creationId xmlns:a16="http://schemas.microsoft.com/office/drawing/2014/main" id="{E0B0606E-5758-C6B6-E8E1-2B4E87306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710" y="2404668"/>
                <a:ext cx="1080000" cy="720000"/>
              </a:xfrm>
              <a:prstGeom prst="rect">
                <a:avLst/>
              </a:prstGeom>
            </p:spPr>
          </p:pic>
          <p:pic>
            <p:nvPicPr>
              <p:cNvPr id="37" name="Grafik 36" descr="Ein Bild, das Vogel, Singvogel, draußen, Zweig enthält.&#10;&#10;KI-generierte Inhalte können fehlerhaft sein.">
                <a:extLst>
                  <a:ext uri="{FF2B5EF4-FFF2-40B4-BE49-F238E27FC236}">
                    <a16:creationId xmlns:a16="http://schemas.microsoft.com/office/drawing/2014/main" id="{A574FE00-3CCF-7191-20B4-0F5DB2E2E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0324" y="1609547"/>
                <a:ext cx="1104294" cy="720000"/>
              </a:xfrm>
              <a:prstGeom prst="rect">
                <a:avLst/>
              </a:prstGeom>
            </p:spPr>
          </p:pic>
          <p:pic>
            <p:nvPicPr>
              <p:cNvPr id="39" name="Grafik 38" descr="Ein Bild, das Vogel, Singvogel, sitzen, Baum enthält.&#10;&#10;KI-generierte Inhalte können fehlerhaft sein.">
                <a:extLst>
                  <a:ext uri="{FF2B5EF4-FFF2-40B4-BE49-F238E27FC236}">
                    <a16:creationId xmlns:a16="http://schemas.microsoft.com/office/drawing/2014/main" id="{D3946897-0644-A936-3165-8301B7508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710" y="1609547"/>
                <a:ext cx="900000" cy="720000"/>
              </a:xfrm>
              <a:prstGeom prst="rect">
                <a:avLst/>
              </a:prstGeom>
            </p:spPr>
          </p:pic>
          <p:pic>
            <p:nvPicPr>
              <p:cNvPr id="33" name="Grafik 32" descr="Ein Bild, das Vogel, Singvogel, sitzen, draußen enthält.&#10;&#10;KI-generierte Inhalte können fehlerhaft sein.">
                <a:extLst>
                  <a:ext uri="{FF2B5EF4-FFF2-40B4-BE49-F238E27FC236}">
                    <a16:creationId xmlns:a16="http://schemas.microsoft.com/office/drawing/2014/main" id="{6A26E841-FD8F-9FBD-4E19-146A676C2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8175" y="2005647"/>
                <a:ext cx="1081081" cy="720000"/>
              </a:xfrm>
              <a:prstGeom prst="rect">
                <a:avLst/>
              </a:prstGeom>
            </p:spPr>
          </p:pic>
        </p:grp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0AB1B1F4-47DA-50B9-9D30-BED6464FE3B2}"/>
                </a:ext>
              </a:extLst>
            </p:cNvPr>
            <p:cNvSpPr/>
            <p:nvPr/>
          </p:nvSpPr>
          <p:spPr>
            <a:xfrm>
              <a:off x="246661" y="4885986"/>
              <a:ext cx="2004449" cy="144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7030A0"/>
                </a:solidFill>
              </a:endParaRPr>
            </a:p>
          </p:txBody>
        </p: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F5677D74-A7AB-0110-9796-962DA3A7E1C6}"/>
                </a:ext>
              </a:extLst>
            </p:cNvPr>
            <p:cNvGrpSpPr/>
            <p:nvPr/>
          </p:nvGrpSpPr>
          <p:grpSpPr>
            <a:xfrm>
              <a:off x="426897" y="4992697"/>
              <a:ext cx="1643977" cy="1226580"/>
              <a:chOff x="246662" y="4840945"/>
              <a:chExt cx="2031088" cy="1515405"/>
            </a:xfrm>
          </p:grpSpPr>
          <p:pic>
            <p:nvPicPr>
              <p:cNvPr id="53" name="Grafik 52" descr="Ein Bild, das Vogel, Wasservögel, draußen, Wasser enthält.&#10;&#10;KI-generierte Inhalte können fehlerhaft sein.">
                <a:extLst>
                  <a:ext uri="{FF2B5EF4-FFF2-40B4-BE49-F238E27FC236}">
                    <a16:creationId xmlns:a16="http://schemas.microsoft.com/office/drawing/2014/main" id="{0AFC58AD-911F-2FE4-2DE8-BBD3A8798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662" y="5636350"/>
                <a:ext cx="1440000" cy="720000"/>
              </a:xfrm>
              <a:prstGeom prst="rect">
                <a:avLst/>
              </a:prstGeom>
            </p:spPr>
          </p:pic>
          <p:pic>
            <p:nvPicPr>
              <p:cNvPr id="55" name="Grafik 54" descr="Ein Bild, das Vogel, draußen, Wasservögel, Schnabel enthält.&#10;&#10;KI-generierte Inhalte können fehlerhaft sein.">
                <a:extLst>
                  <a:ext uri="{FF2B5EF4-FFF2-40B4-BE49-F238E27FC236}">
                    <a16:creationId xmlns:a16="http://schemas.microsoft.com/office/drawing/2014/main" id="{268B9DA8-8185-1A4A-349E-C06667B15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8174" y="4840945"/>
                <a:ext cx="1081081" cy="720000"/>
              </a:xfrm>
              <a:prstGeom prst="rect">
                <a:avLst/>
              </a:prstGeom>
            </p:spPr>
          </p:pic>
          <p:pic>
            <p:nvPicPr>
              <p:cNvPr id="57" name="Grafik 56" descr="Ein Bild, das Vogel, Wasservögel, Schnabel, draußen enthält.&#10;&#10;KI-generierte Inhalte können fehlerhaft sein.">
                <a:extLst>
                  <a:ext uri="{FF2B5EF4-FFF2-40B4-BE49-F238E27FC236}">
                    <a16:creationId xmlns:a16="http://schemas.microsoft.com/office/drawing/2014/main" id="{3805F959-1042-124E-4E04-6938E4607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86710" y="5636350"/>
                <a:ext cx="491040" cy="720000"/>
              </a:xfrm>
              <a:prstGeom prst="rect">
                <a:avLst/>
              </a:prstGeom>
            </p:spPr>
          </p:pic>
          <p:pic>
            <p:nvPicPr>
              <p:cNvPr id="61" name="Grafik 60" descr="Ein Bild, das Vogel, Wasservögel, Schnabel, Feder enthält.&#10;&#10;KI-generierte Inhalte können fehlerhaft sein.">
                <a:extLst>
                  <a:ext uri="{FF2B5EF4-FFF2-40B4-BE49-F238E27FC236}">
                    <a16:creationId xmlns:a16="http://schemas.microsoft.com/office/drawing/2014/main" id="{E604F58C-A237-E71A-7A03-641B7B204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710" y="4840945"/>
                <a:ext cx="480960" cy="720000"/>
              </a:xfrm>
              <a:prstGeom prst="rect">
                <a:avLst/>
              </a:prstGeom>
            </p:spPr>
          </p:pic>
          <p:pic>
            <p:nvPicPr>
              <p:cNvPr id="59" name="Grafik 58" descr="Ein Bild, das Vogel, Wasservögel, draußen, Schnabel enthält.&#10;&#10;KI-generierte Inhalte können fehlerhaft sein.">
                <a:extLst>
                  <a:ext uri="{FF2B5EF4-FFF2-40B4-BE49-F238E27FC236}">
                    <a16:creationId xmlns:a16="http://schemas.microsoft.com/office/drawing/2014/main" id="{B8510D0C-E314-24F2-1EA8-0E06E44F0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1815" y="5089419"/>
                <a:ext cx="536400" cy="720000"/>
              </a:xfrm>
              <a:prstGeom prst="rect">
                <a:avLst/>
              </a:prstGeom>
            </p:spPr>
          </p:pic>
        </p:grp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3E0C536A-0189-ABD7-5B59-BC0B313A123C}"/>
                </a:ext>
              </a:extLst>
            </p:cNvPr>
            <p:cNvSpPr/>
            <p:nvPr/>
          </p:nvSpPr>
          <p:spPr>
            <a:xfrm>
              <a:off x="246661" y="3337296"/>
              <a:ext cx="2004449" cy="144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019087C5-49B2-2723-1FD6-211261ADBEAF}"/>
                </a:ext>
              </a:extLst>
            </p:cNvPr>
            <p:cNvGrpSpPr/>
            <p:nvPr/>
          </p:nvGrpSpPr>
          <p:grpSpPr>
            <a:xfrm>
              <a:off x="478342" y="3444122"/>
              <a:ext cx="1541087" cy="1226350"/>
              <a:chOff x="255350" y="3442828"/>
              <a:chExt cx="1903970" cy="1515121"/>
            </a:xfrm>
          </p:grpSpPr>
          <p:pic>
            <p:nvPicPr>
              <p:cNvPr id="41" name="Grafik 40" descr="Ein Bild, das Vogel, draußen, Feder, Kolibri enthält.&#10;&#10;KI-generierte Inhalte können fehlerhaft sein.">
                <a:extLst>
                  <a:ext uri="{FF2B5EF4-FFF2-40B4-BE49-F238E27FC236}">
                    <a16:creationId xmlns:a16="http://schemas.microsoft.com/office/drawing/2014/main" id="{16C7CF5A-7BC4-B934-A233-193CE2AF7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4983" y="4237949"/>
                <a:ext cx="1084337" cy="720000"/>
              </a:xfrm>
              <a:prstGeom prst="rect">
                <a:avLst/>
              </a:prstGeom>
            </p:spPr>
          </p:pic>
          <p:pic>
            <p:nvPicPr>
              <p:cNvPr id="45" name="Grafik 44" descr="Ein Bild, das Vogel, draußen, Kolibri, Feder enthält.&#10;&#10;KI-generierte Inhalte können fehlerhaft sein.">
                <a:extLst>
                  <a:ext uri="{FF2B5EF4-FFF2-40B4-BE49-F238E27FC236}">
                    <a16:creationId xmlns:a16="http://schemas.microsoft.com/office/drawing/2014/main" id="{C0DD1CA9-EA6B-2246-87BE-27E896FE6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350" y="4237949"/>
                <a:ext cx="538560" cy="720000"/>
              </a:xfrm>
              <a:prstGeom prst="rect">
                <a:avLst/>
              </a:prstGeom>
            </p:spPr>
          </p:pic>
          <p:pic>
            <p:nvPicPr>
              <p:cNvPr id="47" name="Grafik 46" descr="Ein Bild, das Vogel, Feder, draußen, Baum enthält.&#10;&#10;KI-generierte Inhalte können fehlerhaft sein.">
                <a:extLst>
                  <a:ext uri="{FF2B5EF4-FFF2-40B4-BE49-F238E27FC236}">
                    <a16:creationId xmlns:a16="http://schemas.microsoft.com/office/drawing/2014/main" id="{C0F69F8A-B204-3FB4-6CC0-D25550361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4983" y="3442828"/>
                <a:ext cx="938244" cy="720000"/>
              </a:xfrm>
              <a:prstGeom prst="rect">
                <a:avLst/>
              </a:prstGeom>
            </p:spPr>
          </p:pic>
          <p:pic>
            <p:nvPicPr>
              <p:cNvPr id="49" name="Grafik 48" descr="Ein Bild, das Vogel, Feder, Kolibri, Essen enthält.&#10;&#10;KI-generierte Inhalte können fehlerhaft sein.">
                <a:extLst>
                  <a:ext uri="{FF2B5EF4-FFF2-40B4-BE49-F238E27FC236}">
                    <a16:creationId xmlns:a16="http://schemas.microsoft.com/office/drawing/2014/main" id="{66A756EE-DED1-A986-24AB-49BAFCF5F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5350" y="3442828"/>
                <a:ext cx="586080" cy="720000"/>
              </a:xfrm>
              <a:prstGeom prst="rect">
                <a:avLst/>
              </a:prstGeom>
            </p:spPr>
          </p:pic>
          <p:pic>
            <p:nvPicPr>
              <p:cNvPr id="43" name="Grafik 42" descr="Ein Bild, das Vogel, Feder, Schnabel, draußen enthält.&#10;&#10;KI-generierte Inhalte können fehlerhaft sein.">
                <a:extLst>
                  <a:ext uri="{FF2B5EF4-FFF2-40B4-BE49-F238E27FC236}">
                    <a16:creationId xmlns:a16="http://schemas.microsoft.com/office/drawing/2014/main" id="{FE25997D-73E3-FE71-BAF4-E29F804DC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3119" y="3802828"/>
                <a:ext cx="470400" cy="720000"/>
              </a:xfrm>
              <a:prstGeom prst="rect">
                <a:avLst/>
              </a:prstGeom>
            </p:spPr>
          </p:pic>
        </p:grp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4B0B6439-84CE-3B7A-7EA3-C98136EEA008}"/>
                </a:ext>
              </a:extLst>
            </p:cNvPr>
            <p:cNvSpPr txBox="1"/>
            <p:nvPr/>
          </p:nvSpPr>
          <p:spPr>
            <a:xfrm>
              <a:off x="420774" y="1435271"/>
              <a:ext cx="16562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>
                  <a:latin typeface="Helvetica Light" panose="020B0403020202020204" pitchFamily="34" charset="0"/>
                </a:rPr>
                <a:t>Support Images</a:t>
              </a:r>
            </a:p>
          </p:txBody>
        </p:sp>
        <p:sp>
          <p:nvSpPr>
            <p:cNvPr id="74" name="Eckige Klammer rechts 73">
              <a:extLst>
                <a:ext uri="{FF2B5EF4-FFF2-40B4-BE49-F238E27FC236}">
                  <a16:creationId xmlns:a16="http://schemas.microsoft.com/office/drawing/2014/main" id="{3A737C32-D1B6-FFB0-7C25-4687BDAED14B}"/>
                </a:ext>
              </a:extLst>
            </p:cNvPr>
            <p:cNvSpPr/>
            <p:nvPr/>
          </p:nvSpPr>
          <p:spPr>
            <a:xfrm>
              <a:off x="2298669" y="1773825"/>
              <a:ext cx="227503" cy="4582526"/>
            </a:xfrm>
            <a:prstGeom prst="righ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4731C632-EF55-AD47-6D91-751E73D1E0B4}"/>
                </a:ext>
              </a:extLst>
            </p:cNvPr>
            <p:cNvCxnSpPr>
              <a:cxnSpLocks/>
              <a:stCxn id="74" idx="2"/>
              <a:endCxn id="29" idx="1"/>
            </p:cNvCxnSpPr>
            <p:nvPr/>
          </p:nvCxnSpPr>
          <p:spPr>
            <a:xfrm>
              <a:off x="2526172" y="4065088"/>
              <a:ext cx="371179" cy="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8E9C4BBE-90B1-E6FE-9B20-49A99DB6C242}"/>
              </a:ext>
            </a:extLst>
          </p:cNvPr>
          <p:cNvGrpSpPr/>
          <p:nvPr/>
        </p:nvGrpSpPr>
        <p:grpSpPr>
          <a:xfrm>
            <a:off x="8456903" y="1435271"/>
            <a:ext cx="2970860" cy="4921080"/>
            <a:chOff x="8456903" y="1435271"/>
            <a:chExt cx="2970860" cy="4921080"/>
          </a:xfrm>
        </p:grpSpPr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FC64CAB-D7A7-E89A-EE53-8A8671A31FCC}"/>
                </a:ext>
              </a:extLst>
            </p:cNvPr>
            <p:cNvSpPr txBox="1"/>
            <p:nvPr/>
          </p:nvSpPr>
          <p:spPr>
            <a:xfrm>
              <a:off x="9921911" y="1435271"/>
              <a:ext cx="1486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>
                  <a:latin typeface="Helvetica Light" panose="020B0403020202020204" pitchFamily="34" charset="0"/>
                </a:rPr>
                <a:t>Query Images</a:t>
              </a:r>
            </a:p>
          </p:txBody>
        </p: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32D86747-1192-44F5-FFBC-8B08991A38C3}"/>
                </a:ext>
              </a:extLst>
            </p:cNvPr>
            <p:cNvGrpSpPr/>
            <p:nvPr/>
          </p:nvGrpSpPr>
          <p:grpSpPr>
            <a:xfrm>
              <a:off x="9940890" y="1788606"/>
              <a:ext cx="1486873" cy="4537380"/>
              <a:chOff x="10226425" y="1788606"/>
              <a:chExt cx="1486873" cy="4537380"/>
            </a:xfrm>
          </p:grpSpPr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6C2F91FA-99D1-8AE2-0AA2-573A1ECBA630}"/>
                  </a:ext>
                </a:extLst>
              </p:cNvPr>
              <p:cNvSpPr/>
              <p:nvPr/>
            </p:nvSpPr>
            <p:spPr>
              <a:xfrm>
                <a:off x="10226425" y="1788606"/>
                <a:ext cx="1486873" cy="14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3948E761-FC6B-5C17-0F6A-D295D4B80E7C}"/>
                  </a:ext>
                </a:extLst>
              </p:cNvPr>
              <p:cNvSpPr/>
              <p:nvPr/>
            </p:nvSpPr>
            <p:spPr>
              <a:xfrm>
                <a:off x="10226425" y="4885986"/>
                <a:ext cx="1486873" cy="14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5262C0D3-63A8-C70A-3563-D9ED9C13B506}"/>
                  </a:ext>
                </a:extLst>
              </p:cNvPr>
              <p:cNvSpPr/>
              <p:nvPr/>
            </p:nvSpPr>
            <p:spPr>
              <a:xfrm>
                <a:off x="10226425" y="3337296"/>
                <a:ext cx="1486873" cy="144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8" name="Grafik 27" descr="Ein Bild, das Vogel, Singvogel, gelb, sitzen enthält.&#10;&#10;KI-generierte Inhalte können fehlerhaft sein.">
                <a:extLst>
                  <a:ext uri="{FF2B5EF4-FFF2-40B4-BE49-F238E27FC236}">
                    <a16:creationId xmlns:a16="http://schemas.microsoft.com/office/drawing/2014/main" id="{BC87F2E2-E857-C60D-A8E1-DCDFD56B6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18027" y="1899392"/>
                <a:ext cx="903668" cy="1218429"/>
              </a:xfrm>
              <a:prstGeom prst="rect">
                <a:avLst/>
              </a:prstGeom>
            </p:spPr>
          </p:pic>
          <p:pic>
            <p:nvPicPr>
              <p:cNvPr id="26" name="Grafik 25" descr="Ein Bild, das Vogel, Feder, draußen, Kolibri enthält.&#10;&#10;KI-generierte Inhalte können fehlerhaft sein.">
                <a:extLst>
                  <a:ext uri="{FF2B5EF4-FFF2-40B4-BE49-F238E27FC236}">
                    <a16:creationId xmlns:a16="http://schemas.microsoft.com/office/drawing/2014/main" id="{2FF4C958-ECE3-E314-B7C2-56E771A46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02797" y="3448082"/>
                <a:ext cx="934128" cy="1218429"/>
              </a:xfrm>
              <a:prstGeom prst="rect">
                <a:avLst/>
              </a:prstGeom>
            </p:spPr>
          </p:pic>
          <p:pic>
            <p:nvPicPr>
              <p:cNvPr id="13" name="Grafik 12" descr="Ein Bild, das Vogel, Wasservögel, Schnabel, Feder enthält.&#10;&#10;KI-generierte Inhalte können fehlerhaft sein.">
                <a:extLst>
                  <a:ext uri="{FF2B5EF4-FFF2-40B4-BE49-F238E27FC236}">
                    <a16:creationId xmlns:a16="http://schemas.microsoft.com/office/drawing/2014/main" id="{37C6572D-FF69-0896-2B75-9CBF4E66D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75839" y="5108196"/>
                <a:ext cx="1188044" cy="995581"/>
              </a:xfrm>
              <a:prstGeom prst="rect">
                <a:avLst/>
              </a:prstGeom>
            </p:spPr>
          </p:pic>
        </p:grpSp>
        <p:sp>
          <p:nvSpPr>
            <p:cNvPr id="123" name="Eckige Klammer rechts 122">
              <a:extLst>
                <a:ext uri="{FF2B5EF4-FFF2-40B4-BE49-F238E27FC236}">
                  <a16:creationId xmlns:a16="http://schemas.microsoft.com/office/drawing/2014/main" id="{BB81F742-BC28-C26D-2CCE-922F8F7C3B65}"/>
                </a:ext>
              </a:extLst>
            </p:cNvPr>
            <p:cNvSpPr/>
            <p:nvPr/>
          </p:nvSpPr>
          <p:spPr>
            <a:xfrm flipH="1">
              <a:off x="9689372" y="1773825"/>
              <a:ext cx="230400" cy="4582526"/>
            </a:xfrm>
            <a:prstGeom prst="rightBracke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hteck 123">
                  <a:extLst>
                    <a:ext uri="{FF2B5EF4-FFF2-40B4-BE49-F238E27FC236}">
                      <a16:creationId xmlns:a16="http://schemas.microsoft.com/office/drawing/2014/main" id="{8F062F87-4F80-3BBF-4E2F-F890F0DCC34A}"/>
                    </a:ext>
                  </a:extLst>
                </p:cNvPr>
                <p:cNvSpPr/>
                <p:nvPr/>
              </p:nvSpPr>
              <p:spPr>
                <a:xfrm>
                  <a:off x="8456903" y="3791863"/>
                  <a:ext cx="857785" cy="591671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de-DE" sz="1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1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Query</m:t>
                            </m:r>
                          </m:e>
                        </m:d>
                      </m:oMath>
                    </m:oMathPara>
                  </a14:m>
                  <a:endParaRPr dirty="0"/>
                </a:p>
              </p:txBody>
            </p:sp>
          </mc:Choice>
          <mc:Fallback xmlns="">
            <p:sp>
              <p:nvSpPr>
                <p:cNvPr id="124" name="Rechteck 123">
                  <a:extLst>
                    <a:ext uri="{FF2B5EF4-FFF2-40B4-BE49-F238E27FC236}">
                      <a16:creationId xmlns:a16="http://schemas.microsoft.com/office/drawing/2014/main" id="{8F062F87-4F80-3BBF-4E2F-F890F0DCC3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6903" y="3791863"/>
                  <a:ext cx="857785" cy="59167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B25842E8-3EB2-89EB-528E-A865CE0D6064}"/>
              </a:ext>
            </a:extLst>
          </p:cNvPr>
          <p:cNvCxnSpPr>
            <a:stCxn id="123" idx="2"/>
          </p:cNvCxnSpPr>
          <p:nvPr/>
        </p:nvCxnSpPr>
        <p:spPr>
          <a:xfrm flipH="1">
            <a:off x="9314688" y="4065088"/>
            <a:ext cx="37468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Multiplizieren 143">
            <a:extLst>
              <a:ext uri="{FF2B5EF4-FFF2-40B4-BE49-F238E27FC236}">
                <a16:creationId xmlns:a16="http://schemas.microsoft.com/office/drawing/2014/main" id="{160DDDD9-3FF7-70BD-CE91-57A5BDAB9D92}"/>
              </a:ext>
            </a:extLst>
          </p:cNvPr>
          <p:cNvSpPr/>
          <p:nvPr/>
        </p:nvSpPr>
        <p:spPr>
          <a:xfrm>
            <a:off x="5512076" y="3205775"/>
            <a:ext cx="320634" cy="336104"/>
          </a:xfrm>
          <a:prstGeom prst="mathMultiply">
            <a:avLst>
              <a:gd name="adj1" fmla="val 742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Multiplizieren 144">
            <a:extLst>
              <a:ext uri="{FF2B5EF4-FFF2-40B4-BE49-F238E27FC236}">
                <a16:creationId xmlns:a16="http://schemas.microsoft.com/office/drawing/2014/main" id="{EFE707EA-019A-0F59-A431-7C59918A8D1B}"/>
              </a:ext>
            </a:extLst>
          </p:cNvPr>
          <p:cNvSpPr/>
          <p:nvPr/>
        </p:nvSpPr>
        <p:spPr>
          <a:xfrm>
            <a:off x="4991653" y="5096436"/>
            <a:ext cx="320634" cy="336104"/>
          </a:xfrm>
          <a:prstGeom prst="mathMultiply">
            <a:avLst>
              <a:gd name="adj1" fmla="val 742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Multiplizieren 145">
            <a:extLst>
              <a:ext uri="{FF2B5EF4-FFF2-40B4-BE49-F238E27FC236}">
                <a16:creationId xmlns:a16="http://schemas.microsoft.com/office/drawing/2014/main" id="{E19745B3-E2BE-47A0-90EE-0C9B270BBE25}"/>
              </a:ext>
            </a:extLst>
          </p:cNvPr>
          <p:cNvSpPr/>
          <p:nvPr/>
        </p:nvSpPr>
        <p:spPr>
          <a:xfrm>
            <a:off x="6457329" y="5798032"/>
            <a:ext cx="320634" cy="336104"/>
          </a:xfrm>
          <a:prstGeom prst="mathMultiply">
            <a:avLst>
              <a:gd name="adj1" fmla="val 742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8FEA7071-DAD1-5B82-BCF3-53C0623A2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41673"/>
              </p:ext>
            </p:extLst>
          </p:nvPr>
        </p:nvGraphicFramePr>
        <p:xfrm>
          <a:off x="7324968" y="1441898"/>
          <a:ext cx="2210723" cy="48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723">
                  <a:extLst>
                    <a:ext uri="{9D8B030D-6E8A-4147-A177-3AD203B41FA5}">
                      <a16:colId xmlns:a16="http://schemas.microsoft.com/office/drawing/2014/main" val="2880166278"/>
                    </a:ext>
                  </a:extLst>
                </a:gridCol>
                <a:gridCol w="1962000">
                  <a:extLst>
                    <a:ext uri="{9D8B030D-6E8A-4147-A177-3AD203B41FA5}">
                      <a16:colId xmlns:a16="http://schemas.microsoft.com/office/drawing/2014/main" val="1174523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b="0" i="0" noProof="0" dirty="0">
                          <a:latin typeface="Helvetica Light" panose="020B0403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noProof="0" dirty="0">
                          <a:latin typeface="Helvetica Light" panose="020B0403020202020204" pitchFamily="34" charset="0"/>
                        </a:rPr>
                        <a:t>Convert scores to probabilities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202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noProof="0" dirty="0">
                          <a:latin typeface="Helvetica Light Oblique" panose="020B0403020202020204" pitchFamily="34" charset="0"/>
                        </a:rPr>
                        <a:t>Apply standard </a:t>
                      </a:r>
                      <a:r>
                        <a:rPr lang="en-US" sz="1000" b="0" i="1" noProof="0" dirty="0" err="1">
                          <a:latin typeface="Helvetica Light Oblique" panose="020B0403020202020204" pitchFamily="34" charset="0"/>
                        </a:rPr>
                        <a:t>softmax</a:t>
                      </a:r>
                      <a:endParaRPr lang="en-US" sz="1000" b="0" i="1" noProof="0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7253362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4C8D3391-7C4F-5B5C-F676-77ED243FC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7846"/>
              </p:ext>
            </p:extLst>
          </p:nvPr>
        </p:nvGraphicFramePr>
        <p:xfrm>
          <a:off x="4978635" y="1441898"/>
          <a:ext cx="2183730" cy="48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730">
                  <a:extLst>
                    <a:ext uri="{9D8B030D-6E8A-4147-A177-3AD203B41FA5}">
                      <a16:colId xmlns:a16="http://schemas.microsoft.com/office/drawing/2014/main" val="2880166278"/>
                    </a:ext>
                  </a:extLst>
                </a:gridCol>
                <a:gridCol w="1962000">
                  <a:extLst>
                    <a:ext uri="{9D8B030D-6E8A-4147-A177-3AD203B41FA5}">
                      <a16:colId xmlns:a16="http://schemas.microsoft.com/office/drawing/2014/main" val="1174523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b="0" i="0" noProof="0" dirty="0">
                          <a:latin typeface="Helvetica Light" panose="020B0403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noProof="0" dirty="0">
                          <a:latin typeface="Helvetica Light" panose="020B0403020202020204" pitchFamily="34" charset="0"/>
                        </a:rPr>
                        <a:t>Turn Distances to Scores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20205"/>
                  </a:ext>
                </a:extLst>
              </a:tr>
              <a:tr h="17929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noProof="0" dirty="0">
                          <a:latin typeface="Helvetica Light Oblique" panose="020B0403020202020204" pitchFamily="34" charset="0"/>
                        </a:rPr>
                        <a:t>Flip the sign of the distances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7253362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38177B35-C9E1-D013-FD12-7A7F78B28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25436"/>
              </p:ext>
            </p:extLst>
          </p:nvPr>
        </p:nvGraphicFramePr>
        <p:xfrm>
          <a:off x="2632411" y="1441898"/>
          <a:ext cx="2183621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524">
                  <a:extLst>
                    <a:ext uri="{9D8B030D-6E8A-4147-A177-3AD203B41FA5}">
                      <a16:colId xmlns:a16="http://schemas.microsoft.com/office/drawing/2014/main" val="2880166278"/>
                    </a:ext>
                  </a:extLst>
                </a:gridCol>
                <a:gridCol w="1962097">
                  <a:extLst>
                    <a:ext uri="{9D8B030D-6E8A-4147-A177-3AD203B41FA5}">
                      <a16:colId xmlns:a16="http://schemas.microsoft.com/office/drawing/2014/main" val="1174523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b="0" i="0" noProof="0" dirty="0">
                          <a:latin typeface="Helvetica Light" panose="020B0403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noProof="0" dirty="0">
                          <a:latin typeface="Helvetica Light" panose="020B0403020202020204" pitchFamily="34" charset="0"/>
                        </a:rPr>
                        <a:t>Distance Query to Prototype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920205"/>
                  </a:ext>
                </a:extLst>
              </a:tr>
              <a:tr h="17929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1" noProof="0" dirty="0">
                          <a:latin typeface="Helvetica Light Oblique" panose="020B0403020202020204" pitchFamily="34" charset="0"/>
                        </a:rPr>
                        <a:t>Compute the squared Euclidean distance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7253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e 23">
                <a:extLst>
                  <a:ext uri="{FF2B5EF4-FFF2-40B4-BE49-F238E27FC236}">
                    <a16:creationId xmlns:a16="http://schemas.microsoft.com/office/drawing/2014/main" id="{456F78C5-5CB5-8799-821B-929EDEC93C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6042124"/>
                  </p:ext>
                </p:extLst>
              </p:nvPr>
            </p:nvGraphicFramePr>
            <p:xfrm>
              <a:off x="2632411" y="2236375"/>
              <a:ext cx="6903274" cy="66738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30532">
                      <a:extLst>
                        <a:ext uri="{9D8B030D-6E8A-4147-A177-3AD203B41FA5}">
                          <a16:colId xmlns:a16="http://schemas.microsoft.com/office/drawing/2014/main" val="2880166278"/>
                        </a:ext>
                      </a:extLst>
                    </a:gridCol>
                    <a:gridCol w="6672742">
                      <a:extLst>
                        <a:ext uri="{9D8B030D-6E8A-4147-A177-3AD203B41FA5}">
                          <a16:colId xmlns:a16="http://schemas.microsoft.com/office/drawing/2014/main" val="1174523706"/>
                        </a:ext>
                      </a:extLst>
                    </a:gridCol>
                  </a:tblGrid>
                  <a:tr h="140757">
                    <a:tc>
                      <a:txBody>
                        <a:bodyPr/>
                        <a:lstStyle/>
                        <a:p>
                          <a:r>
                            <a:rPr lang="en-US" sz="1000" b="0" i="0" noProof="0" dirty="0">
                              <a:latin typeface="Helvetica Light" panose="020B0403020202020204" pitchFamily="34" charset="0"/>
                            </a:rPr>
                            <a:t>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noProof="0" dirty="0">
                              <a:latin typeface="Helvetica Light" panose="020B0403020202020204" pitchFamily="34" charset="0"/>
                            </a:rPr>
                            <a:t>Cross-entropy for one query (negative log-likelihood)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920205"/>
                      </a:ext>
                    </a:extLst>
                  </a:tr>
                  <a:tr h="244492">
                    <a:tc gridSpan="2">
                      <a:txBody>
                        <a:bodyPr/>
                        <a:lstStyle/>
                        <a:p>
                          <a:r>
                            <a:rPr lang="en-US" sz="1000" b="0" i="0" noProof="0" dirty="0">
                              <a:latin typeface="Helvetica Light" panose="020B0403020202020204" pitchFamily="34" charset="0"/>
                            </a:rPr>
                            <a:t>If the query is very close to the correct prototype (and far from others),</a:t>
                          </a:r>
                          <a:r>
                            <a:rPr lang="en-US" sz="1000" b="0" i="0" baseline="0" noProof="0" dirty="0">
                              <a:latin typeface="Helvetica Light" panose="020B0403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b="0" i="1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noProof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000" b="0" i="0" noProof="0" smtClean="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00" b="0" i="1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∣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000" b="0" i="0" noProof="0" dirty="0">
                              <a:latin typeface="Helvetica Light" panose="020B0403020202020204" pitchFamily="34" charset="0"/>
                            </a:rPr>
                            <a:t> is large → 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0" kern="1200" noProof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000" b="0" i="1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000" b="0" i="1" kern="1200" noProof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000" b="0" i="0" kern="1200" noProof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000" b="0" i="0" kern="1200" noProof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ϕ</m:t>
                                      </m:r>
                                    </m:sub>
                                  </m:sSub>
                                </m:e>
                              </m:func>
                              <m:d>
                                <m:dPr>
                                  <m:ctrlPr>
                                    <a:rPr lang="en-US" sz="1000" b="0" i="1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∣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000" b="0" i="0" noProof="0" dirty="0">
                              <a:latin typeface="Helvetica Light" panose="020B0403020202020204" pitchFamily="34" charset="0"/>
                            </a:rPr>
                            <a:t> is small → small loss.</a:t>
                          </a:r>
                          <a:r>
                            <a:rPr lang="en-US" sz="1000" b="0" i="0" baseline="0" noProof="0" dirty="0">
                              <a:latin typeface="Helvetica Light" panose="020B0403020202020204" pitchFamily="34" charset="0"/>
                            </a:rPr>
                            <a:t> </a:t>
                          </a:r>
                          <a:r>
                            <a:rPr lang="en-US" sz="1000" b="0" i="0" noProof="0" dirty="0">
                              <a:latin typeface="Helvetica Light" panose="020B0403020202020204" pitchFamily="34" charset="0"/>
                            </a:rPr>
                            <a:t>If it’s closer to the wrong prototypes, 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000" b="0" i="0" noProof="0" smtClean="0">
                                  <a:latin typeface="Helvetica Light" panose="020B0403020202020204" pitchFamily="34" charset="0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en-US" sz="1000" b="0" i="1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noProof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000" b="0" i="0" noProof="0" smtClean="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000" b="0" i="1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∣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000" b="0" i="0" kern="1200" noProof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000" b="0" i="0" noProof="0" dirty="0">
                              <a:latin typeface="Helvetica Light" panose="020B0403020202020204" pitchFamily="34" charset="0"/>
                            </a:rPr>
                            <a:t> is small → large loss.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72533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e 23">
                <a:extLst>
                  <a:ext uri="{FF2B5EF4-FFF2-40B4-BE49-F238E27FC236}">
                    <a16:creationId xmlns:a16="http://schemas.microsoft.com/office/drawing/2014/main" id="{456F78C5-5CB5-8799-821B-929EDEC93C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6042124"/>
                  </p:ext>
                </p:extLst>
              </p:nvPr>
            </p:nvGraphicFramePr>
            <p:xfrm>
              <a:off x="2632411" y="2236375"/>
              <a:ext cx="6903274" cy="66738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30532">
                      <a:extLst>
                        <a:ext uri="{9D8B030D-6E8A-4147-A177-3AD203B41FA5}">
                          <a16:colId xmlns:a16="http://schemas.microsoft.com/office/drawing/2014/main" val="2880166278"/>
                        </a:ext>
                      </a:extLst>
                    </a:gridCol>
                    <a:gridCol w="6672742">
                      <a:extLst>
                        <a:ext uri="{9D8B030D-6E8A-4147-A177-3AD203B41FA5}">
                          <a16:colId xmlns:a16="http://schemas.microsoft.com/office/drawing/2014/main" val="1174523706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r>
                            <a:rPr lang="en-US" sz="1000" b="0" i="0" noProof="0" dirty="0">
                              <a:latin typeface="Helvetica Light" panose="020B0403020202020204" pitchFamily="34" charset="0"/>
                            </a:rPr>
                            <a:t>4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noProof="0" dirty="0">
                              <a:latin typeface="Helvetica Light" panose="020B0403020202020204" pitchFamily="34" charset="0"/>
                            </a:rPr>
                            <a:t>Cross-entropy for one query (negative log-likelihood)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920205"/>
                      </a:ext>
                    </a:extLst>
                  </a:tr>
                  <a:tr h="42354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l="-184" t="-58824" r="-184" b="-88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7725336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6C3045E-03BE-2034-3BB3-9E254EE2B153}"/>
              </a:ext>
            </a:extLst>
          </p:cNvPr>
          <p:cNvGrpSpPr/>
          <p:nvPr/>
        </p:nvGrpSpPr>
        <p:grpSpPr>
          <a:xfrm>
            <a:off x="5973881" y="3030964"/>
            <a:ext cx="2093047" cy="123113"/>
            <a:chOff x="6512114" y="3040875"/>
            <a:chExt cx="2093047" cy="123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0A061CB-2C2A-BD5B-8D80-805FFEC17830}"/>
                    </a:ext>
                  </a:extLst>
                </p:cNvPr>
                <p:cNvSpPr txBox="1"/>
                <p:nvPr/>
              </p:nvSpPr>
              <p:spPr>
                <a:xfrm>
                  <a:off x="6512114" y="3040877"/>
                  <a:ext cx="64511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AT" sz="8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8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AT" sz="8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AT" sz="8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lit/>
                          </m:rPr>
                          <a:rPr lang="de-AT" sz="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AT" sz="800" i="1" dirty="0" err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de-AT" sz="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p>
                          <m:sSupPr>
                            <m:ctrlP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0A061CB-2C2A-BD5B-8D80-805FFEC17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114" y="3040877"/>
                  <a:ext cx="645113" cy="123111"/>
                </a:xfrm>
                <a:prstGeom prst="rect">
                  <a:avLst/>
                </a:prstGeom>
                <a:blipFill>
                  <a:blip r:embed="rId24"/>
                  <a:stretch>
                    <a:fillRect l="-3846" t="-9091" r="-11538" b="-4545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B390927-4620-804E-EFBC-645565FA2873}"/>
                    </a:ext>
                  </a:extLst>
                </p:cNvPr>
                <p:cNvSpPr txBox="1"/>
                <p:nvPr/>
              </p:nvSpPr>
              <p:spPr>
                <a:xfrm>
                  <a:off x="7229043" y="3040876"/>
                  <a:ext cx="64588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AT" sz="8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8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AT" sz="8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lit/>
                          </m:rPr>
                          <a:rPr lang="de-AT" sz="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AT" sz="800" i="1" dirty="0" err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de-AT" sz="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de-DE" sz="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BB390927-4620-804E-EFBC-645565FA2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9043" y="3040876"/>
                  <a:ext cx="645882" cy="123111"/>
                </a:xfrm>
                <a:prstGeom prst="rect">
                  <a:avLst/>
                </a:prstGeom>
                <a:blipFill>
                  <a:blip r:embed="rId25"/>
                  <a:stretch>
                    <a:fillRect l="-5882" t="-9091" r="-11765" b="-4545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4415AB51-806D-F52E-EEB0-550F0EF8A934}"/>
                    </a:ext>
                  </a:extLst>
                </p:cNvPr>
                <p:cNvSpPr txBox="1"/>
                <p:nvPr/>
              </p:nvSpPr>
              <p:spPr>
                <a:xfrm>
                  <a:off x="7959279" y="3040875"/>
                  <a:ext cx="645882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AT" sz="8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8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aln/>
                          </m:rPr>
                          <a:rPr lang="de-AT" sz="8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lit/>
                          </m:rPr>
                          <a:rPr lang="de-AT" sz="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AT" sz="800" i="1" dirty="0" err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de-AT" sz="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de-DE" sz="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de-AT" sz="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4415AB51-806D-F52E-EEB0-550F0EF8A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279" y="3040875"/>
                  <a:ext cx="645882" cy="123111"/>
                </a:xfrm>
                <a:prstGeom prst="rect">
                  <a:avLst/>
                </a:prstGeom>
                <a:blipFill>
                  <a:blip r:embed="rId26"/>
                  <a:stretch>
                    <a:fillRect l="-3846" t="-9091" r="-9615" b="-4545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F78E23B-E929-F1E7-846D-246959542915}"/>
                  </a:ext>
                </a:extLst>
              </p:cNvPr>
              <p:cNvSpPr txBox="1"/>
              <p:nvPr/>
            </p:nvSpPr>
            <p:spPr>
              <a:xfrm>
                <a:off x="5886794" y="3240408"/>
                <a:ext cx="1300934" cy="230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AT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aln/>
                        </m:rPr>
                        <a:rPr lang="de-AT" sz="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AT" sz="800" i="1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800" i="1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AT" sz="800" i="1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AT" sz="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de-AT" sz="800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de-AT" sz="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AT" sz="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AT" sz="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=1,2,3.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F78E23B-E929-F1E7-846D-246959542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794" y="3240408"/>
                <a:ext cx="1300934" cy="230448"/>
              </a:xfrm>
              <a:prstGeom prst="rect">
                <a:avLst/>
              </a:prstGeom>
              <a:blipFill>
                <a:blip r:embed="rId2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64478A49-EFDF-B1AA-88F2-A12FCEAAB241}"/>
                  </a:ext>
                </a:extLst>
              </p:cNvPr>
              <p:cNvSpPr txBox="1"/>
              <p:nvPr/>
            </p:nvSpPr>
            <p:spPr>
              <a:xfrm>
                <a:off x="5886794" y="3415670"/>
                <a:ext cx="2735877" cy="351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8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sepChr m:val="∣"/>
                          <m:ctrlP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800" i="1" dirty="0" err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800" i="1" dirty="0" err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80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e-DE" sz="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800" i="0" dirty="0" err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800" i="1" dirty="0" err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800" i="1" dirty="0" err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de-DE" sz="800" i="1" dirty="0" err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de-DE" sz="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800" i="0" dirty="0" err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800" i="1" dirty="0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800" i="1" dirty="0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de-DE" sz="800" i="1" dirty="0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de-DE" sz="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800" i="0" dirty="0" err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800" i="1" dirty="0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800" i="1" dirty="0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de-DE" sz="800" i="1" dirty="0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de-DE" sz="80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de-DE" sz="80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800" i="0" dirty="0" err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80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sz="800" i="1" dirty="0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800" i="1" dirty="0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de-DE" sz="800" i="1" dirty="0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64478A49-EFDF-B1AA-88F2-A12FCEAA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794" y="3415670"/>
                <a:ext cx="2735877" cy="35195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C9264EE-77E9-781D-AE42-89EFBB702A9D}"/>
              </a:ext>
            </a:extLst>
          </p:cNvPr>
          <p:cNvGrpSpPr/>
          <p:nvPr/>
        </p:nvGrpSpPr>
        <p:grpSpPr>
          <a:xfrm>
            <a:off x="4388358" y="3259630"/>
            <a:ext cx="3415284" cy="3066356"/>
            <a:chOff x="4436364" y="2066476"/>
            <a:chExt cx="3415284" cy="3066356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F1F8BE3B-F540-150A-E14C-0A20B1A3D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364" y="2066476"/>
              <a:ext cx="0" cy="3060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8891A59D-57EB-CE6B-6AAB-454AD0D3D0E9}"/>
                </a:ext>
              </a:extLst>
            </p:cNvPr>
            <p:cNvCxnSpPr>
              <a:cxnSpLocks/>
            </p:cNvCxnSpPr>
            <p:nvPr/>
          </p:nvCxnSpPr>
          <p:spPr>
            <a:xfrm>
              <a:off x="4436364" y="5132832"/>
              <a:ext cx="34152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D0086FD-FAB3-2F1C-F85B-B15E101ACC79}"/>
              </a:ext>
            </a:extLst>
          </p:cNvPr>
          <p:cNvGrpSpPr/>
          <p:nvPr/>
        </p:nvGrpSpPr>
        <p:grpSpPr>
          <a:xfrm>
            <a:off x="4983486" y="3666116"/>
            <a:ext cx="2118944" cy="2239740"/>
            <a:chOff x="4983486" y="3666116"/>
            <a:chExt cx="2118944" cy="223974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4B87B4A-04A3-7C4A-574D-F8957ABD6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3486" y="3666116"/>
              <a:ext cx="268214" cy="2682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6D187AB-CC3E-7130-24C9-06BB44763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216" y="5024466"/>
              <a:ext cx="268214" cy="2682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1F21579-D290-2D16-38EC-6E91C68DE7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9899" y="5637642"/>
              <a:ext cx="268214" cy="26821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7A1ACADC-8C3C-DB63-8D94-FB14C615DFD4}"/>
                    </a:ext>
                  </a:extLst>
                </p:cNvPr>
                <p:cNvSpPr txBox="1"/>
                <p:nvPr/>
              </p:nvSpPr>
              <p:spPr>
                <a:xfrm>
                  <a:off x="5030430" y="3702416"/>
                  <a:ext cx="19037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7A1ACADC-8C3C-DB63-8D94-FB14C615D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430" y="3702416"/>
                  <a:ext cx="190372" cy="184666"/>
                </a:xfrm>
                <a:prstGeom prst="rect">
                  <a:avLst/>
                </a:prstGeom>
                <a:blipFill>
                  <a:blip r:embed="rId29"/>
                  <a:stretch>
                    <a:fillRect l="-20000" r="-13333" b="-125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04865E7A-831A-EEA5-A401-7585ED53CF9F}"/>
                    </a:ext>
                  </a:extLst>
                </p:cNvPr>
                <p:cNvSpPr txBox="1"/>
                <p:nvPr/>
              </p:nvSpPr>
              <p:spPr>
                <a:xfrm>
                  <a:off x="6880115" y="5062557"/>
                  <a:ext cx="19396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04865E7A-831A-EEA5-A401-7585ED53C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115" y="5062557"/>
                  <a:ext cx="193963" cy="184666"/>
                </a:xfrm>
                <a:prstGeom prst="rect">
                  <a:avLst/>
                </a:prstGeom>
                <a:blipFill>
                  <a:blip r:embed="rId30"/>
                  <a:stretch>
                    <a:fillRect l="-12500" r="-12500" b="-125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1597E649-2BE5-E148-B11E-410464F5E740}"/>
                    </a:ext>
                  </a:extLst>
                </p:cNvPr>
                <p:cNvSpPr txBox="1"/>
                <p:nvPr/>
              </p:nvSpPr>
              <p:spPr>
                <a:xfrm>
                  <a:off x="6052925" y="5674953"/>
                  <a:ext cx="19396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0" name="Textfeld 59">
                  <a:extLst>
                    <a:ext uri="{FF2B5EF4-FFF2-40B4-BE49-F238E27FC236}">
                      <a16:creationId xmlns:a16="http://schemas.microsoft.com/office/drawing/2014/main" id="{1597E649-2BE5-E148-B11E-410464F5E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2925" y="5674953"/>
                  <a:ext cx="193963" cy="184666"/>
                </a:xfrm>
                <a:prstGeom prst="rect">
                  <a:avLst/>
                </a:prstGeom>
                <a:blipFill>
                  <a:blip r:embed="rId31"/>
                  <a:stretch>
                    <a:fillRect l="-17647" b="-125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BB9C1060-9ACB-A37F-0DD3-DC3D1D01E5B6}"/>
              </a:ext>
            </a:extLst>
          </p:cNvPr>
          <p:cNvGrpSpPr/>
          <p:nvPr/>
        </p:nvGrpSpPr>
        <p:grpSpPr>
          <a:xfrm>
            <a:off x="5117593" y="3409267"/>
            <a:ext cx="1755902" cy="2469489"/>
            <a:chOff x="5117593" y="3409267"/>
            <a:chExt cx="1755902" cy="2469489"/>
          </a:xfrm>
        </p:grpSpPr>
        <p:cxnSp>
          <p:nvCxnSpPr>
            <p:cNvPr id="69" name="Gerade Verbindung 68">
              <a:extLst>
                <a:ext uri="{FF2B5EF4-FFF2-40B4-BE49-F238E27FC236}">
                  <a16:creationId xmlns:a16="http://schemas.microsoft.com/office/drawing/2014/main" id="{4318652C-A212-FC34-A0EC-2773E43EB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421" y="3461155"/>
              <a:ext cx="376663" cy="24424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9EED7A9D-6597-9F04-0711-60AF6499A778}"/>
                </a:ext>
              </a:extLst>
            </p:cNvPr>
            <p:cNvCxnSpPr>
              <a:cxnSpLocks/>
            </p:cNvCxnSpPr>
            <p:nvPr/>
          </p:nvCxnSpPr>
          <p:spPr>
            <a:xfrm>
              <a:off x="5589084" y="3461155"/>
              <a:ext cx="1284411" cy="160259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56D3FEAF-1F46-7FD8-304E-8F878219B157}"/>
                </a:ext>
              </a:extLst>
            </p:cNvPr>
            <p:cNvCxnSpPr>
              <a:cxnSpLocks/>
            </p:cNvCxnSpPr>
            <p:nvPr/>
          </p:nvCxnSpPr>
          <p:spPr>
            <a:xfrm>
              <a:off x="5589084" y="3461155"/>
              <a:ext cx="460094" cy="2215766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72">
              <a:extLst>
                <a:ext uri="{FF2B5EF4-FFF2-40B4-BE49-F238E27FC236}">
                  <a16:creationId xmlns:a16="http://schemas.microsoft.com/office/drawing/2014/main" id="{6A06FF67-BBEB-E6BE-A606-F915CD9F4B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7593" y="3934330"/>
              <a:ext cx="117686" cy="1242830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>
              <a:extLst>
                <a:ext uri="{FF2B5EF4-FFF2-40B4-BE49-F238E27FC236}">
                  <a16:creationId xmlns:a16="http://schemas.microsoft.com/office/drawing/2014/main" id="{CD7F726C-FEDB-06F1-EDF2-28A5DED08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1700" y="5158573"/>
              <a:ext cx="1582516" cy="18587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3361FF40-0F0D-B764-76B4-7122A40DDF08}"/>
                </a:ext>
              </a:extLst>
            </p:cNvPr>
            <p:cNvCxnSpPr>
              <a:cxnSpLocks/>
            </p:cNvCxnSpPr>
            <p:nvPr/>
          </p:nvCxnSpPr>
          <p:spPr>
            <a:xfrm>
              <a:off x="5235279" y="5177160"/>
              <a:ext cx="813899" cy="499761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>
              <a:extLst>
                <a:ext uri="{FF2B5EF4-FFF2-40B4-BE49-F238E27FC236}">
                  <a16:creationId xmlns:a16="http://schemas.microsoft.com/office/drawing/2014/main" id="{5FAC8C4A-8A2B-3717-1B7D-209831AEAB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8113" y="5771749"/>
              <a:ext cx="422842" cy="107007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7E3DB58B-9F6C-9953-63F1-6AE81F4B4B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17593" y="3934330"/>
              <a:ext cx="1583362" cy="1944426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>
              <a:extLst>
                <a:ext uri="{FF2B5EF4-FFF2-40B4-BE49-F238E27FC236}">
                  <a16:creationId xmlns:a16="http://schemas.microsoft.com/office/drawing/2014/main" id="{A5A4680A-5432-21C7-0A5C-0784865FD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955" y="5158573"/>
              <a:ext cx="133261" cy="720183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5D474DAB-FEF5-228E-10E7-4B8D64044781}"/>
                    </a:ext>
                  </a:extLst>
                </p:cNvPr>
                <p:cNvSpPr txBox="1"/>
                <p:nvPr/>
              </p:nvSpPr>
              <p:spPr>
                <a:xfrm>
                  <a:off x="5205801" y="3409267"/>
                  <a:ext cx="19037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5D474DAB-FEF5-228E-10E7-4B8D64044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801" y="3409267"/>
                  <a:ext cx="190372" cy="184666"/>
                </a:xfrm>
                <a:prstGeom prst="rect">
                  <a:avLst/>
                </a:prstGeom>
                <a:blipFill>
                  <a:blip r:embed="rId32"/>
                  <a:stretch>
                    <a:fillRect l="-12500" r="-12500" b="-125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F544F46E-26B9-C244-FFFD-B1CFBC63504C}"/>
                    </a:ext>
                  </a:extLst>
                </p:cNvPr>
                <p:cNvSpPr txBox="1"/>
                <p:nvPr/>
              </p:nvSpPr>
              <p:spPr>
                <a:xfrm>
                  <a:off x="6241592" y="4087301"/>
                  <a:ext cx="19037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F544F46E-26B9-C244-FFFD-B1CFBC635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1592" y="4087301"/>
                  <a:ext cx="190372" cy="184666"/>
                </a:xfrm>
                <a:prstGeom prst="rect">
                  <a:avLst/>
                </a:prstGeom>
                <a:blipFill>
                  <a:blip r:embed="rId33"/>
                  <a:stretch>
                    <a:fillRect l="-18750" r="-6250" b="-125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F7701CA0-B96A-E1A9-833D-CC1DC047AECC}"/>
                    </a:ext>
                  </a:extLst>
                </p:cNvPr>
                <p:cNvSpPr txBox="1"/>
                <p:nvPr/>
              </p:nvSpPr>
              <p:spPr>
                <a:xfrm>
                  <a:off x="5849890" y="4392698"/>
                  <a:ext cx="190372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F7701CA0-B96A-E1A9-833D-CC1DC047A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9890" y="4392698"/>
                  <a:ext cx="190372" cy="184666"/>
                </a:xfrm>
                <a:prstGeom prst="rect">
                  <a:avLst/>
                </a:prstGeom>
                <a:blipFill>
                  <a:blip r:embed="rId34"/>
                  <a:stretch>
                    <a:fillRect l="-18750" r="-12500" b="-1333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002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34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13327-314E-5FDD-1057-1D5402352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C2EE0A0A-2A1C-BEED-273E-E4BFE59E7015}"/>
              </a:ext>
            </a:extLst>
          </p:cNvPr>
          <p:cNvSpPr/>
          <p:nvPr/>
        </p:nvSpPr>
        <p:spPr>
          <a:xfrm>
            <a:off x="236720" y="1438837"/>
            <a:ext cx="5093087" cy="4249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3BE4833-212E-C3DF-E5F6-6F445D43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Classify new CAPTCHA types from few Examples</a:t>
            </a:r>
            <a:endParaRPr lang="en-US" dirty="0">
              <a:cs typeface="Helvetica"/>
            </a:endParaRP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7796B03B-3E64-FC05-2E1B-0AE3F2533BC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158935AA-2997-D212-F418-DDB5F95138C1}"/>
              </a:ext>
            </a:extLst>
          </p:cNvPr>
          <p:cNvGrpSpPr/>
          <p:nvPr/>
        </p:nvGrpSpPr>
        <p:grpSpPr>
          <a:xfrm>
            <a:off x="1866342" y="2178148"/>
            <a:ext cx="3342442" cy="3346168"/>
            <a:chOff x="1866342" y="2675687"/>
            <a:chExt cx="3342442" cy="334616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141FE22-81AF-1929-7D7E-A75CFD6F5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342" y="2675687"/>
              <a:ext cx="1498871" cy="223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5F9615B-2D02-A3E9-7249-00750A534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2685" y="3007977"/>
              <a:ext cx="1476099" cy="223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55D9BD-D834-974A-99C4-38057F115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085" y="3785969"/>
              <a:ext cx="1492661" cy="223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EF31BA6-7A47-7D84-07C9-190C589CA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68484"/>
              </p:ext>
            </p:extLst>
          </p:nvPr>
        </p:nvGraphicFramePr>
        <p:xfrm>
          <a:off x="236720" y="1453443"/>
          <a:ext cx="5093087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93087">
                  <a:extLst>
                    <a:ext uri="{9D8B030D-6E8A-4147-A177-3AD203B41FA5}">
                      <a16:colId xmlns:a16="http://schemas.microsoft.com/office/drawing/2014/main" val="3008400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Starting Point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: Visual CAPTCHA are designed to distinguish humans from automated bots.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79783"/>
                  </a:ext>
                </a:extLst>
              </a:tr>
            </a:tbl>
          </a:graphicData>
        </a:graphic>
      </p:graphicFrame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BD7DBC9C-E4A5-0B57-40B5-3F4A35C69D34}"/>
              </a:ext>
            </a:extLst>
          </p:cNvPr>
          <p:cNvGrpSpPr/>
          <p:nvPr/>
        </p:nvGrpSpPr>
        <p:grpSpPr>
          <a:xfrm>
            <a:off x="332621" y="2773435"/>
            <a:ext cx="1105203" cy="1348774"/>
            <a:chOff x="332621" y="3120833"/>
            <a:chExt cx="1105203" cy="134877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5355206-4A97-6262-E936-365685ABA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621" y="3340928"/>
              <a:ext cx="593813" cy="593813"/>
            </a:xfrm>
            <a:prstGeom prst="rect">
              <a:avLst/>
            </a:prstGeom>
          </p:spPr>
        </p:pic>
        <p:pic>
          <p:nvPicPr>
            <p:cNvPr id="15" name="Grafik 14" descr="Ein Bild, das Schwarz, Dunkelheit enthält.&#10;&#10;KI-generierte Inhalte können fehlerhaft sein.">
              <a:extLst>
                <a:ext uri="{FF2B5EF4-FFF2-40B4-BE49-F238E27FC236}">
                  <a16:creationId xmlns:a16="http://schemas.microsoft.com/office/drawing/2014/main" id="{4EBE3826-C8BD-6122-5DC8-7CBEE9D4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0733" y="3912516"/>
              <a:ext cx="557091" cy="557091"/>
            </a:xfrm>
            <a:prstGeom prst="rect">
              <a:avLst/>
            </a:prstGeom>
          </p:spPr>
        </p:pic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3C754D3A-CDBF-A781-B5C3-C1037E307F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439" y="3608435"/>
              <a:ext cx="728105" cy="7600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7A968263-A763-C1FF-4AF5-B6794848B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3839" y="3120833"/>
              <a:ext cx="386464" cy="386464"/>
            </a:xfrm>
            <a:prstGeom prst="rect">
              <a:avLst/>
            </a:prstGeom>
          </p:spPr>
        </p:pic>
      </p:grpSp>
      <p:graphicFrame>
        <p:nvGraphicFramePr>
          <p:cNvPr id="1024" name="Tabelle 1023">
            <a:extLst>
              <a:ext uri="{FF2B5EF4-FFF2-40B4-BE49-F238E27FC236}">
                <a16:creationId xmlns:a16="http://schemas.microsoft.com/office/drawing/2014/main" id="{A9D79FC6-2B58-D38C-A6C3-4A47DA5A0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53401"/>
              </p:ext>
            </p:extLst>
          </p:nvPr>
        </p:nvGraphicFramePr>
        <p:xfrm>
          <a:off x="236720" y="5693752"/>
          <a:ext cx="5093087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93087">
                  <a:extLst>
                    <a:ext uri="{9D8B030D-6E8A-4147-A177-3AD203B41FA5}">
                      <a16:colId xmlns:a16="http://schemas.microsoft.com/office/drawing/2014/main" val="3008400510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Challenge</a:t>
                      </a:r>
                      <a:r>
                        <a:rPr lang="en-US" sz="14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: CAPTCHAs templates are always evolving.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79783"/>
                  </a:ext>
                </a:extLst>
              </a:tr>
            </a:tbl>
          </a:graphicData>
        </a:graphic>
      </p:graphicFrame>
      <p:sp>
        <p:nvSpPr>
          <p:cNvPr id="1025" name="Rechteck 1024">
            <a:extLst>
              <a:ext uri="{FF2B5EF4-FFF2-40B4-BE49-F238E27FC236}">
                <a16:creationId xmlns:a16="http://schemas.microsoft.com/office/drawing/2014/main" id="{B17BC9FB-7271-ED38-7619-19C385DB0B80}"/>
              </a:ext>
            </a:extLst>
          </p:cNvPr>
          <p:cNvSpPr/>
          <p:nvPr/>
        </p:nvSpPr>
        <p:spPr>
          <a:xfrm>
            <a:off x="5604510" y="1439720"/>
            <a:ext cx="6095051" cy="4248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aphicFrame>
        <p:nvGraphicFramePr>
          <p:cNvPr id="1036" name="Tabelle 1035">
            <a:extLst>
              <a:ext uri="{FF2B5EF4-FFF2-40B4-BE49-F238E27FC236}">
                <a16:creationId xmlns:a16="http://schemas.microsoft.com/office/drawing/2014/main" id="{33BD7094-A669-787E-FE15-C0197AF2F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002365"/>
              </p:ext>
            </p:extLst>
          </p:nvPr>
        </p:nvGraphicFramePr>
        <p:xfrm>
          <a:off x="5604510" y="1439720"/>
          <a:ext cx="6095051" cy="1341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5051">
                  <a:extLst>
                    <a:ext uri="{9D8B030D-6E8A-4147-A177-3AD203B41FA5}">
                      <a16:colId xmlns:a16="http://schemas.microsoft.com/office/drawing/2014/main" val="3008400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Few-Shot Classification with Prototypical Network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200" b="1" i="0" noProof="0" dirty="0">
                        <a:latin typeface="Helvetica" pitchFamily="2" charset="0"/>
                      </a:endParaRPr>
                    </a:p>
                    <a:p>
                      <a:pPr marL="342900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5 Way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: Sample 5 Classes per iteration</a:t>
                      </a:r>
                      <a:endParaRPr lang="en-US" sz="1200" b="0" i="0" noProof="0" dirty="0">
                        <a:latin typeface="Helvetica Light" panose="020B0403020202020204" pitchFamily="34" charset="0"/>
                      </a:endParaRPr>
                    </a:p>
                    <a:p>
                      <a:pPr marL="342900" indent="-34290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0" noProof="0" dirty="0">
                          <a:latin typeface="Helvetica" pitchFamily="2" charset="0"/>
                        </a:rPr>
                        <a:t>5 Shot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: Sample 5 Images per Class and Average their Embedding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0" noProof="0" dirty="0">
                          <a:latin typeface="Helvetica" pitchFamily="2" charset="0"/>
                          <a:sym typeface="Wingdings" pitchFamily="2" charset="2"/>
                        </a:rPr>
                        <a:t>Query Image</a:t>
                      </a:r>
                      <a:r>
                        <a:rPr lang="en-US" sz="1400" b="0" i="0" noProof="0" dirty="0">
                          <a:latin typeface="Helvetica Light" panose="020B0403020202020204" pitchFamily="34" charset="0"/>
                          <a:sym typeface="Wingdings" pitchFamily="2" charset="2"/>
                        </a:rPr>
                        <a:t>: Classify Query Image based on closest Class Centroid</a:t>
                      </a:r>
                      <a:endParaRPr lang="en-US" sz="1400" b="0" i="0" noProof="0" dirty="0">
                        <a:latin typeface="Helvetica Light" panose="020B0403020202020204" pitchFamily="34" charset="0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400" b="0" i="0" noProof="0" dirty="0">
                        <a:latin typeface="Helvetica Light" panose="020B0403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79783"/>
                  </a:ext>
                </a:extLst>
              </a:tr>
            </a:tbl>
          </a:graphicData>
        </a:graphic>
      </p:graphicFrame>
      <p:sp>
        <p:nvSpPr>
          <p:cNvPr id="206" name="Multiplizieren 205">
            <a:extLst>
              <a:ext uri="{FF2B5EF4-FFF2-40B4-BE49-F238E27FC236}">
                <a16:creationId xmlns:a16="http://schemas.microsoft.com/office/drawing/2014/main" id="{6349362D-3113-C971-3827-ACF2D8332123}"/>
              </a:ext>
            </a:extLst>
          </p:cNvPr>
          <p:cNvSpPr/>
          <p:nvPr/>
        </p:nvSpPr>
        <p:spPr>
          <a:xfrm>
            <a:off x="8187468" y="3041891"/>
            <a:ext cx="255095" cy="267403"/>
          </a:xfrm>
          <a:prstGeom prst="mathMultiply">
            <a:avLst>
              <a:gd name="adj1" fmla="val 742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Multiplizieren 206">
            <a:extLst>
              <a:ext uri="{FF2B5EF4-FFF2-40B4-BE49-F238E27FC236}">
                <a16:creationId xmlns:a16="http://schemas.microsoft.com/office/drawing/2014/main" id="{FC7822B0-5D6B-148E-A427-89A1DB4CECBD}"/>
              </a:ext>
            </a:extLst>
          </p:cNvPr>
          <p:cNvSpPr/>
          <p:nvPr/>
        </p:nvSpPr>
        <p:spPr>
          <a:xfrm>
            <a:off x="7773422" y="4546092"/>
            <a:ext cx="255095" cy="267403"/>
          </a:xfrm>
          <a:prstGeom prst="mathMultiply">
            <a:avLst>
              <a:gd name="adj1" fmla="val 742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Multiplizieren 207">
            <a:extLst>
              <a:ext uri="{FF2B5EF4-FFF2-40B4-BE49-F238E27FC236}">
                <a16:creationId xmlns:a16="http://schemas.microsoft.com/office/drawing/2014/main" id="{67776E23-3E80-42BF-0112-24A21D972B60}"/>
              </a:ext>
            </a:extLst>
          </p:cNvPr>
          <p:cNvSpPr/>
          <p:nvPr/>
        </p:nvSpPr>
        <p:spPr>
          <a:xfrm>
            <a:off x="8939507" y="5104278"/>
            <a:ext cx="255095" cy="267403"/>
          </a:xfrm>
          <a:prstGeom prst="mathMultiply">
            <a:avLst>
              <a:gd name="adj1" fmla="val 742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C5DAF39E-4715-4763-24E1-0E15124F4159}"/>
              </a:ext>
            </a:extLst>
          </p:cNvPr>
          <p:cNvGrpSpPr/>
          <p:nvPr/>
        </p:nvGrpSpPr>
        <p:grpSpPr>
          <a:xfrm>
            <a:off x="7293443" y="3084738"/>
            <a:ext cx="2717184" cy="2439578"/>
            <a:chOff x="4436364" y="2066476"/>
            <a:chExt cx="3415284" cy="3066356"/>
          </a:xfrm>
        </p:grpSpPr>
        <p:cxnSp>
          <p:nvCxnSpPr>
            <p:cNvPr id="230" name="Gerade Verbindung mit Pfeil 229">
              <a:extLst>
                <a:ext uri="{FF2B5EF4-FFF2-40B4-BE49-F238E27FC236}">
                  <a16:creationId xmlns:a16="http://schemas.microsoft.com/office/drawing/2014/main" id="{3578A4B5-DD28-BAFB-9183-FF8744C39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364" y="2066476"/>
              <a:ext cx="0" cy="3060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 Verbindung mit Pfeil 230">
              <a:extLst>
                <a:ext uri="{FF2B5EF4-FFF2-40B4-BE49-F238E27FC236}">
                  <a16:creationId xmlns:a16="http://schemas.microsoft.com/office/drawing/2014/main" id="{3BE6DDEC-9146-62D9-80F5-86F88C97B8CB}"/>
                </a:ext>
              </a:extLst>
            </p:cNvPr>
            <p:cNvCxnSpPr>
              <a:cxnSpLocks/>
            </p:cNvCxnSpPr>
            <p:nvPr/>
          </p:nvCxnSpPr>
          <p:spPr>
            <a:xfrm>
              <a:off x="4436364" y="5132832"/>
              <a:ext cx="341528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B22E0531-0743-DC7E-38A5-7EE37EB4E138}"/>
              </a:ext>
            </a:extLst>
          </p:cNvPr>
          <p:cNvGrpSpPr/>
          <p:nvPr/>
        </p:nvGrpSpPr>
        <p:grpSpPr>
          <a:xfrm>
            <a:off x="7766924" y="3408136"/>
            <a:ext cx="1685822" cy="1781926"/>
            <a:chOff x="4983486" y="3666116"/>
            <a:chExt cx="2118944" cy="2239740"/>
          </a:xfrm>
        </p:grpSpPr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8C89F3F5-4D4D-555F-CEA3-BC2031B22D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3486" y="3666116"/>
              <a:ext cx="268214" cy="2682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5C0372B-DF52-116E-1F82-ED81C0C6F7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4216" y="5024466"/>
              <a:ext cx="268214" cy="2682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02682D6-F7E1-BA07-B540-E06F222504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09899" y="5637642"/>
              <a:ext cx="268214" cy="26821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feld 226">
                  <a:extLst>
                    <a:ext uri="{FF2B5EF4-FFF2-40B4-BE49-F238E27FC236}">
                      <a16:creationId xmlns:a16="http://schemas.microsoft.com/office/drawing/2014/main" id="{49BA1587-E60A-065F-A38B-0DFBDC1F70C3}"/>
                    </a:ext>
                  </a:extLst>
                </p:cNvPr>
                <p:cNvSpPr txBox="1"/>
                <p:nvPr/>
              </p:nvSpPr>
              <p:spPr>
                <a:xfrm>
                  <a:off x="5030430" y="3702416"/>
                  <a:ext cx="19037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7" name="Textfeld 226">
                  <a:extLst>
                    <a:ext uri="{FF2B5EF4-FFF2-40B4-BE49-F238E27FC236}">
                      <a16:creationId xmlns:a16="http://schemas.microsoft.com/office/drawing/2014/main" id="{49BA1587-E60A-065F-A38B-0DFBDC1F7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430" y="3702416"/>
                  <a:ext cx="190372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30769" r="-23077" b="-3846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feld 227">
                  <a:extLst>
                    <a:ext uri="{FF2B5EF4-FFF2-40B4-BE49-F238E27FC236}">
                      <a16:creationId xmlns:a16="http://schemas.microsoft.com/office/drawing/2014/main" id="{7EC3B47B-E9E9-9840-8459-C969C037C436}"/>
                    </a:ext>
                  </a:extLst>
                </p:cNvPr>
                <p:cNvSpPr txBox="1"/>
                <p:nvPr/>
              </p:nvSpPr>
              <p:spPr>
                <a:xfrm>
                  <a:off x="6880115" y="5062557"/>
                  <a:ext cx="19396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8" name="Textfeld 227">
                  <a:extLst>
                    <a:ext uri="{FF2B5EF4-FFF2-40B4-BE49-F238E27FC236}">
                      <a16:creationId xmlns:a16="http://schemas.microsoft.com/office/drawing/2014/main" id="{7EC3B47B-E9E9-9840-8459-C969C037C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115" y="5062557"/>
                  <a:ext cx="193963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30769" r="-23077" b="-3846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feld 228">
                  <a:extLst>
                    <a:ext uri="{FF2B5EF4-FFF2-40B4-BE49-F238E27FC236}">
                      <a16:creationId xmlns:a16="http://schemas.microsoft.com/office/drawing/2014/main" id="{500FAD24-3E1B-0AD9-7E84-0460AC615D57}"/>
                    </a:ext>
                  </a:extLst>
                </p:cNvPr>
                <p:cNvSpPr txBox="1"/>
                <p:nvPr/>
              </p:nvSpPr>
              <p:spPr>
                <a:xfrm>
                  <a:off x="6052925" y="5674953"/>
                  <a:ext cx="19396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29" name="Textfeld 228">
                  <a:extLst>
                    <a:ext uri="{FF2B5EF4-FFF2-40B4-BE49-F238E27FC236}">
                      <a16:creationId xmlns:a16="http://schemas.microsoft.com/office/drawing/2014/main" id="{500FAD24-3E1B-0AD9-7E84-0460AC615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2925" y="5674953"/>
                  <a:ext cx="193963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30769" r="-23077" b="-41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3" name="Gerade Verbindung 252">
            <a:extLst>
              <a:ext uri="{FF2B5EF4-FFF2-40B4-BE49-F238E27FC236}">
                <a16:creationId xmlns:a16="http://schemas.microsoft.com/office/drawing/2014/main" id="{C78D20D3-EBD3-6CF3-E408-8323FA116BF2}"/>
              </a:ext>
            </a:extLst>
          </p:cNvPr>
          <p:cNvCxnSpPr>
            <a:cxnSpLocks/>
          </p:cNvCxnSpPr>
          <p:nvPr/>
        </p:nvCxnSpPr>
        <p:spPr>
          <a:xfrm flipV="1">
            <a:off x="7949064" y="3245070"/>
            <a:ext cx="299671" cy="194316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 Verbindung 253">
            <a:extLst>
              <a:ext uri="{FF2B5EF4-FFF2-40B4-BE49-F238E27FC236}">
                <a16:creationId xmlns:a16="http://schemas.microsoft.com/office/drawing/2014/main" id="{4852239D-2C64-DFF9-7EE0-D7F48295045E}"/>
              </a:ext>
            </a:extLst>
          </p:cNvPr>
          <p:cNvCxnSpPr>
            <a:cxnSpLocks/>
          </p:cNvCxnSpPr>
          <p:nvPr/>
        </p:nvCxnSpPr>
        <p:spPr>
          <a:xfrm>
            <a:off x="8248735" y="3245070"/>
            <a:ext cx="366049" cy="1762853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C0009124-520C-25F8-6A72-01B357BC858C}"/>
              </a:ext>
            </a:extLst>
          </p:cNvPr>
          <p:cNvCxnSpPr>
            <a:cxnSpLocks/>
          </p:cNvCxnSpPr>
          <p:nvPr/>
        </p:nvCxnSpPr>
        <p:spPr>
          <a:xfrm>
            <a:off x="8248735" y="3245070"/>
            <a:ext cx="1021871" cy="1275013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Gerade Verbindung 1087">
            <a:extLst>
              <a:ext uri="{FF2B5EF4-FFF2-40B4-BE49-F238E27FC236}">
                <a16:creationId xmlns:a16="http://schemas.microsoft.com/office/drawing/2014/main" id="{89022134-2B16-40B5-3C29-CDA108F741BC}"/>
              </a:ext>
            </a:extLst>
          </p:cNvPr>
          <p:cNvCxnSpPr>
            <a:cxnSpLocks/>
          </p:cNvCxnSpPr>
          <p:nvPr/>
        </p:nvCxnSpPr>
        <p:spPr>
          <a:xfrm flipH="1" flipV="1">
            <a:off x="7873619" y="3621526"/>
            <a:ext cx="93630" cy="98879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Gerade Verbindung 1088">
            <a:extLst>
              <a:ext uri="{FF2B5EF4-FFF2-40B4-BE49-F238E27FC236}">
                <a16:creationId xmlns:a16="http://schemas.microsoft.com/office/drawing/2014/main" id="{A4317903-8F7B-7E3C-28CD-53A474B8CCB3}"/>
              </a:ext>
            </a:extLst>
          </p:cNvPr>
          <p:cNvCxnSpPr>
            <a:cxnSpLocks/>
          </p:cNvCxnSpPr>
          <p:nvPr/>
        </p:nvCxnSpPr>
        <p:spPr>
          <a:xfrm flipV="1">
            <a:off x="7980314" y="4595528"/>
            <a:ext cx="1259042" cy="14788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Gerade Verbindung 1089">
            <a:extLst>
              <a:ext uri="{FF2B5EF4-FFF2-40B4-BE49-F238E27FC236}">
                <a16:creationId xmlns:a16="http://schemas.microsoft.com/office/drawing/2014/main" id="{07CA21E9-C154-47E3-FB46-69BBF97E9F89}"/>
              </a:ext>
            </a:extLst>
          </p:cNvPr>
          <p:cNvCxnSpPr>
            <a:cxnSpLocks/>
          </p:cNvCxnSpPr>
          <p:nvPr/>
        </p:nvCxnSpPr>
        <p:spPr>
          <a:xfrm>
            <a:off x="7967249" y="4610315"/>
            <a:ext cx="647534" cy="397608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Gerade Verbindung 1090">
            <a:extLst>
              <a:ext uri="{FF2B5EF4-FFF2-40B4-BE49-F238E27FC236}">
                <a16:creationId xmlns:a16="http://schemas.microsoft.com/office/drawing/2014/main" id="{F447469C-32EF-933A-02BD-94E96E7FD26B}"/>
              </a:ext>
            </a:extLst>
          </p:cNvPr>
          <p:cNvCxnSpPr>
            <a:cxnSpLocks/>
          </p:cNvCxnSpPr>
          <p:nvPr/>
        </p:nvCxnSpPr>
        <p:spPr>
          <a:xfrm flipH="1" flipV="1">
            <a:off x="8796923" y="5083368"/>
            <a:ext cx="336411" cy="85134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Gerade Verbindung 1091">
            <a:extLst>
              <a:ext uri="{FF2B5EF4-FFF2-40B4-BE49-F238E27FC236}">
                <a16:creationId xmlns:a16="http://schemas.microsoft.com/office/drawing/2014/main" id="{333E028C-3CF7-631E-D89E-77ECB5F4E494}"/>
              </a:ext>
            </a:extLst>
          </p:cNvPr>
          <p:cNvCxnSpPr>
            <a:cxnSpLocks/>
          </p:cNvCxnSpPr>
          <p:nvPr/>
        </p:nvCxnSpPr>
        <p:spPr>
          <a:xfrm flipH="1" flipV="1">
            <a:off x="7873619" y="3621526"/>
            <a:ext cx="1259715" cy="1546976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Gerade Verbindung 1092">
            <a:extLst>
              <a:ext uri="{FF2B5EF4-FFF2-40B4-BE49-F238E27FC236}">
                <a16:creationId xmlns:a16="http://schemas.microsoft.com/office/drawing/2014/main" id="{3C3BE7EF-CB2C-E585-A296-F6316260D063}"/>
              </a:ext>
            </a:extLst>
          </p:cNvPr>
          <p:cNvCxnSpPr>
            <a:cxnSpLocks/>
          </p:cNvCxnSpPr>
          <p:nvPr/>
        </p:nvCxnSpPr>
        <p:spPr>
          <a:xfrm flipV="1">
            <a:off x="9133334" y="4595528"/>
            <a:ext cx="106022" cy="572974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3825F630-7DE8-FA06-F1BF-B439E3D84ABC}"/>
                  </a:ext>
                </a:extLst>
              </p:cNvPr>
              <p:cNvSpPr txBox="1"/>
              <p:nvPr/>
            </p:nvSpPr>
            <p:spPr>
              <a:xfrm>
                <a:off x="7943797" y="3203788"/>
                <a:ext cx="151459" cy="1469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3825F630-7DE8-FA06-F1BF-B439E3D84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797" y="3203788"/>
                <a:ext cx="151459" cy="146919"/>
              </a:xfrm>
              <a:prstGeom prst="rect">
                <a:avLst/>
              </a:prstGeom>
              <a:blipFill>
                <a:blip r:embed="rId12"/>
                <a:stretch>
                  <a:fillRect l="-30769" r="-23077" b="-4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" name="Textfeld 1094">
                <a:extLst>
                  <a:ext uri="{FF2B5EF4-FFF2-40B4-BE49-F238E27FC236}">
                    <a16:creationId xmlns:a16="http://schemas.microsoft.com/office/drawing/2014/main" id="{235D98FF-C197-F264-D8B6-21A1F6709D25}"/>
                  </a:ext>
                </a:extLst>
              </p:cNvPr>
              <p:cNvSpPr txBox="1"/>
              <p:nvPr/>
            </p:nvSpPr>
            <p:spPr>
              <a:xfrm>
                <a:off x="8767867" y="3743229"/>
                <a:ext cx="151459" cy="1469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95" name="Textfeld 1094">
                <a:extLst>
                  <a:ext uri="{FF2B5EF4-FFF2-40B4-BE49-F238E27FC236}">
                    <a16:creationId xmlns:a16="http://schemas.microsoft.com/office/drawing/2014/main" id="{235D98FF-C197-F264-D8B6-21A1F6709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867" y="3743229"/>
                <a:ext cx="151459" cy="146919"/>
              </a:xfrm>
              <a:prstGeom prst="rect">
                <a:avLst/>
              </a:prstGeom>
              <a:blipFill>
                <a:blip r:embed="rId13"/>
                <a:stretch>
                  <a:fillRect l="-38462" r="-23077" b="-3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6" name="Textfeld 1095">
                <a:extLst>
                  <a:ext uri="{FF2B5EF4-FFF2-40B4-BE49-F238E27FC236}">
                    <a16:creationId xmlns:a16="http://schemas.microsoft.com/office/drawing/2014/main" id="{CF0BBB02-5121-121B-6642-2076CB463EB0}"/>
                  </a:ext>
                </a:extLst>
              </p:cNvPr>
              <p:cNvSpPr txBox="1"/>
              <p:nvPr/>
            </p:nvSpPr>
            <p:spPr>
              <a:xfrm>
                <a:off x="8456231" y="3986201"/>
                <a:ext cx="151459" cy="1469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96" name="Textfeld 1095">
                <a:extLst>
                  <a:ext uri="{FF2B5EF4-FFF2-40B4-BE49-F238E27FC236}">
                    <a16:creationId xmlns:a16="http://schemas.microsoft.com/office/drawing/2014/main" id="{CF0BBB02-5121-121B-6642-2076CB463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231" y="3986201"/>
                <a:ext cx="151459" cy="146919"/>
              </a:xfrm>
              <a:prstGeom prst="rect">
                <a:avLst/>
              </a:prstGeom>
              <a:blipFill>
                <a:blip r:embed="rId14"/>
                <a:stretch>
                  <a:fillRect l="-30769" r="-23077" b="-38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97" name="Tabelle 1096">
            <a:extLst>
              <a:ext uri="{FF2B5EF4-FFF2-40B4-BE49-F238E27FC236}">
                <a16:creationId xmlns:a16="http://schemas.microsoft.com/office/drawing/2014/main" id="{EDBFA96E-AEEB-5A72-424D-527992380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104452"/>
              </p:ext>
            </p:extLst>
          </p:nvPr>
        </p:nvGraphicFramePr>
        <p:xfrm>
          <a:off x="5604510" y="5693752"/>
          <a:ext cx="6095051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95051">
                  <a:extLst>
                    <a:ext uri="{9D8B030D-6E8A-4147-A177-3AD203B41FA5}">
                      <a16:colId xmlns:a16="http://schemas.microsoft.com/office/drawing/2014/main" val="3008400510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Prototypical networks adapt to new CAPTCHA types instantly by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computing class centroids from 5 examples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Helvetica" pitchFamily="2" charset="0"/>
                          <a:sym typeface="Wingdings" pitchFamily="2" charset="2"/>
                        </a:rPr>
                        <a:t> N</a:t>
                      </a:r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o model retraining required.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47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8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" grpId="0" animBg="1"/>
      <p:bldP spid="206" grpId="0" animBg="1"/>
      <p:bldP spid="207" grpId="0" animBg="1"/>
      <p:bldP spid="208" grpId="0" animBg="1"/>
      <p:bldP spid="1094" grpId="0"/>
      <p:bldP spid="1095" grpId="0"/>
      <p:bldP spid="109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AEC0-7FD6-ED96-1DCB-6273BD0D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hteck 212">
            <a:extLst>
              <a:ext uri="{FF2B5EF4-FFF2-40B4-BE49-F238E27FC236}">
                <a16:creationId xmlns:a16="http://schemas.microsoft.com/office/drawing/2014/main" id="{8CE5CDA6-8490-1EDF-410A-55A6183B4A60}"/>
              </a:ext>
            </a:extLst>
          </p:cNvPr>
          <p:cNvSpPr/>
          <p:nvPr/>
        </p:nvSpPr>
        <p:spPr>
          <a:xfrm>
            <a:off x="215756" y="1928813"/>
            <a:ext cx="6313632" cy="4382573"/>
          </a:xfrm>
          <a:prstGeom prst="rect">
            <a:avLst/>
          </a:prstGeom>
          <a:solidFill>
            <a:srgbClr val="0627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Rechteck 197">
            <a:extLst>
              <a:ext uri="{FF2B5EF4-FFF2-40B4-BE49-F238E27FC236}">
                <a16:creationId xmlns:a16="http://schemas.microsoft.com/office/drawing/2014/main" id="{DDE1267D-8DF7-8410-A325-623B469A4C64}"/>
              </a:ext>
            </a:extLst>
          </p:cNvPr>
          <p:cNvSpPr/>
          <p:nvPr/>
        </p:nvSpPr>
        <p:spPr>
          <a:xfrm>
            <a:off x="315773" y="2778201"/>
            <a:ext cx="6099318" cy="3461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E9EC6D-AE6D-9A88-F9E5-6D090EAE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Meta-Training &amp; Meta-Testing </a:t>
            </a:r>
            <a:r>
              <a:rPr lang="en-US" b="0" dirty="0">
                <a:latin typeface="Helvetica Light" panose="020B0403020202020204" pitchFamily="34" charset="0"/>
                <a:cs typeface="Helvetica"/>
              </a:rPr>
              <a:t>(Episodic Regime)</a:t>
            </a: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B45F84F3-D077-B369-28F7-590438C9DA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pic>
        <p:nvPicPr>
          <p:cNvPr id="200" name="Grafik 199" descr="Ein Bild, das Text, Screenshot, Vogel, Design enthält.&#10;&#10;KI-generierte Inhalte können fehlerhaft sein.">
            <a:extLst>
              <a:ext uri="{FF2B5EF4-FFF2-40B4-BE49-F238E27FC236}">
                <a16:creationId xmlns:a16="http://schemas.microsoft.com/office/drawing/2014/main" id="{9A0A6DA7-0D62-B183-BD5C-FE8EA138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6" y="3633947"/>
            <a:ext cx="4358854" cy="2487483"/>
          </a:xfrm>
          <a:prstGeom prst="rect">
            <a:avLst/>
          </a:prstGeom>
          <a:ln w="38100">
            <a:noFill/>
          </a:ln>
        </p:spPr>
      </p:pic>
      <p:sp>
        <p:nvSpPr>
          <p:cNvPr id="202" name="Textfeld 201">
            <a:extLst>
              <a:ext uri="{FF2B5EF4-FFF2-40B4-BE49-F238E27FC236}">
                <a16:creationId xmlns:a16="http://schemas.microsoft.com/office/drawing/2014/main" id="{8D231CF2-7BF9-9ECD-F0E0-C0165DBA4734}"/>
              </a:ext>
            </a:extLst>
          </p:cNvPr>
          <p:cNvSpPr txBox="1"/>
          <p:nvPr/>
        </p:nvSpPr>
        <p:spPr>
          <a:xfrm>
            <a:off x="3854995" y="370538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noProof="0" dirty="0">
                <a:latin typeface="Helvetica Light Oblique" panose="020B0403020202020204" pitchFamily="34" charset="0"/>
              </a:rPr>
              <a:t>Episode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F5B42DFD-E1EB-B4E7-EE5F-5F7AB1D6FC8D}"/>
              </a:ext>
            </a:extLst>
          </p:cNvPr>
          <p:cNvSpPr txBox="1"/>
          <p:nvPr/>
        </p:nvSpPr>
        <p:spPr>
          <a:xfrm>
            <a:off x="7158476" y="2767832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>
                <a:solidFill>
                  <a:schemeClr val="bg1"/>
                </a:solidFill>
                <a:latin typeface="Helvetica Light" panose="020B0403020202020204" pitchFamily="34" charset="0"/>
              </a:rPr>
              <a:t>500 Episodes per Epoch</a:t>
            </a:r>
          </a:p>
        </p:txBody>
      </p:sp>
      <p:grpSp>
        <p:nvGrpSpPr>
          <p:cNvPr id="225" name="Gruppieren 224">
            <a:extLst>
              <a:ext uri="{FF2B5EF4-FFF2-40B4-BE49-F238E27FC236}">
                <a16:creationId xmlns:a16="http://schemas.microsoft.com/office/drawing/2014/main" id="{5B8457C2-53B6-8F2F-36EB-FA9BC7549AB9}"/>
              </a:ext>
            </a:extLst>
          </p:cNvPr>
          <p:cNvGrpSpPr/>
          <p:nvPr/>
        </p:nvGrpSpPr>
        <p:grpSpPr>
          <a:xfrm>
            <a:off x="568526" y="2954314"/>
            <a:ext cx="3494078" cy="517809"/>
            <a:chOff x="568526" y="2954314"/>
            <a:chExt cx="3494078" cy="517809"/>
          </a:xfrm>
        </p:grpSpPr>
        <p:pic>
          <p:nvPicPr>
            <p:cNvPr id="206" name="Grafik 205" descr="Ein Bild, das Logo, Grafiken, Schrift, Symbol enthält.&#10;&#10;KI-generierte Inhalte können fehlerhaft sein.">
              <a:extLst>
                <a:ext uri="{FF2B5EF4-FFF2-40B4-BE49-F238E27FC236}">
                  <a16:creationId xmlns:a16="http://schemas.microsoft.com/office/drawing/2014/main" id="{79C98E2B-F8B8-AF09-B847-7FE21318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26" y="2954314"/>
              <a:ext cx="517809" cy="517809"/>
            </a:xfrm>
            <a:prstGeom prst="rect">
              <a:avLst/>
            </a:prstGeom>
          </p:spPr>
        </p:pic>
        <p:sp>
          <p:nvSpPr>
            <p:cNvPr id="207" name="Textfeld 206">
              <a:extLst>
                <a:ext uri="{FF2B5EF4-FFF2-40B4-BE49-F238E27FC236}">
                  <a16:creationId xmlns:a16="http://schemas.microsoft.com/office/drawing/2014/main" id="{B7FF556A-725F-2593-EADC-C0E657AE6760}"/>
                </a:ext>
              </a:extLst>
            </p:cNvPr>
            <p:cNvSpPr txBox="1"/>
            <p:nvPr/>
          </p:nvSpPr>
          <p:spPr>
            <a:xfrm>
              <a:off x="1189702" y="3043941"/>
              <a:ext cx="28729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noProof="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Run 500 Episodes per Epoch</a:t>
              </a:r>
            </a:p>
          </p:txBody>
        </p:sp>
      </p:grpSp>
      <p:sp>
        <p:nvSpPr>
          <p:cNvPr id="208" name="Rechteck 207">
            <a:extLst>
              <a:ext uri="{FF2B5EF4-FFF2-40B4-BE49-F238E27FC236}">
                <a16:creationId xmlns:a16="http://schemas.microsoft.com/office/drawing/2014/main" id="{C8241E0C-D59F-E5D2-0966-CF21CE368ABB}"/>
              </a:ext>
            </a:extLst>
          </p:cNvPr>
          <p:cNvSpPr/>
          <p:nvPr/>
        </p:nvSpPr>
        <p:spPr>
          <a:xfrm>
            <a:off x="4886325" y="3633947"/>
            <a:ext cx="1209675" cy="24874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1" name="Grafik 210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078E68F2-1EDD-746B-1B81-127034634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081" y="4061400"/>
            <a:ext cx="538162" cy="538162"/>
          </a:xfrm>
          <a:prstGeom prst="rect">
            <a:avLst/>
          </a:prstGeom>
        </p:spPr>
      </p:pic>
      <p:sp>
        <p:nvSpPr>
          <p:cNvPr id="212" name="Textfeld 211">
            <a:extLst>
              <a:ext uri="{FF2B5EF4-FFF2-40B4-BE49-F238E27FC236}">
                <a16:creationId xmlns:a16="http://schemas.microsoft.com/office/drawing/2014/main" id="{FACD6362-6AAD-9AA0-CE38-4D3CD56E630D}"/>
              </a:ext>
            </a:extLst>
          </p:cNvPr>
          <p:cNvSpPr txBox="1"/>
          <p:nvPr/>
        </p:nvSpPr>
        <p:spPr>
          <a:xfrm>
            <a:off x="4886325" y="4760646"/>
            <a:ext cx="12096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noProof="0" dirty="0">
                <a:latin typeface="Helvetica Light" panose="020B0403020202020204" pitchFamily="34" charset="0"/>
              </a:rPr>
              <a:t>Run 100 Validation Episodes </a:t>
            </a:r>
          </a:p>
          <a:p>
            <a:pPr algn="ctr"/>
            <a:r>
              <a:rPr lang="en-US" sz="1050" noProof="0" dirty="0">
                <a:latin typeface="Helvetica Light" panose="020B0403020202020204" pitchFamily="34" charset="0"/>
              </a:rPr>
              <a:t>(on Validation Class)</a:t>
            </a:r>
          </a:p>
        </p:txBody>
      </p:sp>
      <p:pic>
        <p:nvPicPr>
          <p:cNvPr id="214" name="Grafik 213" descr="Ein Bild, das Logo, Grafiken, Schrift, Symbol enthält.&#10;&#10;KI-generierte Inhalte können fehlerhaft sein.">
            <a:extLst>
              <a:ext uri="{FF2B5EF4-FFF2-40B4-BE49-F238E27FC236}">
                <a16:creationId xmlns:a16="http://schemas.microsoft.com/office/drawing/2014/main" id="{72872750-04B9-D784-45F4-2F3D8E406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6" y="2119832"/>
            <a:ext cx="517809" cy="517809"/>
          </a:xfrm>
          <a:prstGeom prst="rect">
            <a:avLst/>
          </a:prstGeom>
        </p:spPr>
      </p:pic>
      <p:sp>
        <p:nvSpPr>
          <p:cNvPr id="215" name="Textfeld 214">
            <a:extLst>
              <a:ext uri="{FF2B5EF4-FFF2-40B4-BE49-F238E27FC236}">
                <a16:creationId xmlns:a16="http://schemas.microsoft.com/office/drawing/2014/main" id="{B5F1041A-99EE-B1FF-9F1B-F57E632F844B}"/>
              </a:ext>
            </a:extLst>
          </p:cNvPr>
          <p:cNvSpPr txBox="1"/>
          <p:nvPr/>
        </p:nvSpPr>
        <p:spPr>
          <a:xfrm>
            <a:off x="1189702" y="2109445"/>
            <a:ext cx="326403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noProof="0" dirty="0">
                <a:solidFill>
                  <a:schemeClr val="bg1"/>
                </a:solidFill>
                <a:latin typeface="Helvetica Light" panose="020B0403020202020204" pitchFamily="34" charset="0"/>
              </a:rPr>
              <a:t>Run 100 Epochs</a:t>
            </a:r>
          </a:p>
          <a:p>
            <a:r>
              <a:rPr lang="en-US" sz="1050" noProof="0" dirty="0">
                <a:solidFill>
                  <a:schemeClr val="bg1"/>
                </a:solidFill>
                <a:latin typeface="Helvetica Light" panose="020B0403020202020204" pitchFamily="34" charset="0"/>
              </a:rPr>
              <a:t>(with early stopping based on Validation Accuracy)</a:t>
            </a:r>
            <a:endParaRPr lang="en-US" sz="1600" noProof="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sp>
        <p:nvSpPr>
          <p:cNvPr id="218" name="Textfeld 217">
            <a:extLst>
              <a:ext uri="{FF2B5EF4-FFF2-40B4-BE49-F238E27FC236}">
                <a16:creationId xmlns:a16="http://schemas.microsoft.com/office/drawing/2014/main" id="{E1CE53DE-34A3-C77B-6CE0-288ED2BD8327}"/>
              </a:ext>
            </a:extLst>
          </p:cNvPr>
          <p:cNvSpPr txBox="1"/>
          <p:nvPr/>
        </p:nvSpPr>
        <p:spPr>
          <a:xfrm>
            <a:off x="2529937" y="154505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Helvetica" pitchFamily="2" charset="0"/>
              </a:rPr>
              <a:t>Meta-Training</a:t>
            </a:r>
          </a:p>
        </p:txBody>
      </p:sp>
      <p:sp>
        <p:nvSpPr>
          <p:cNvPr id="219" name="Rechteck 218">
            <a:extLst>
              <a:ext uri="{FF2B5EF4-FFF2-40B4-BE49-F238E27FC236}">
                <a16:creationId xmlns:a16="http://schemas.microsoft.com/office/drawing/2014/main" id="{7A485A03-AD9A-8E82-AA68-2B1818D5C455}"/>
              </a:ext>
            </a:extLst>
          </p:cNvPr>
          <p:cNvSpPr/>
          <p:nvPr/>
        </p:nvSpPr>
        <p:spPr>
          <a:xfrm>
            <a:off x="6880887" y="2778201"/>
            <a:ext cx="4742587" cy="35331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0" name="Textfeld 219">
            <a:extLst>
              <a:ext uri="{FF2B5EF4-FFF2-40B4-BE49-F238E27FC236}">
                <a16:creationId xmlns:a16="http://schemas.microsoft.com/office/drawing/2014/main" id="{6B03A4AF-B7C3-2504-205E-E5810D36D544}"/>
              </a:ext>
            </a:extLst>
          </p:cNvPr>
          <p:cNvSpPr txBox="1"/>
          <p:nvPr/>
        </p:nvSpPr>
        <p:spPr>
          <a:xfrm>
            <a:off x="8629734" y="2394139"/>
            <a:ext cx="12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Helvetica" pitchFamily="2" charset="0"/>
              </a:rPr>
              <a:t>Meta-Test</a:t>
            </a:r>
          </a:p>
        </p:txBody>
      </p:sp>
      <p:pic>
        <p:nvPicPr>
          <p:cNvPr id="222" name="Grafik 221" descr="Ein Bild, das Text, Screenshot, Vogel enthält.&#10;&#10;KI-generierte Inhalte können fehlerhaft sein.">
            <a:extLst>
              <a:ext uri="{FF2B5EF4-FFF2-40B4-BE49-F238E27FC236}">
                <a16:creationId xmlns:a16="http://schemas.microsoft.com/office/drawing/2014/main" id="{78CB12E4-882A-A6A6-0EC0-9AB3BB67D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806" y="3640743"/>
            <a:ext cx="4358854" cy="2480688"/>
          </a:xfrm>
          <a:prstGeom prst="rect">
            <a:avLst/>
          </a:prstGeom>
        </p:spPr>
      </p:pic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78F63CCA-96D4-D1D1-DA90-6E8B42EB3256}"/>
              </a:ext>
            </a:extLst>
          </p:cNvPr>
          <p:cNvGrpSpPr/>
          <p:nvPr/>
        </p:nvGrpSpPr>
        <p:grpSpPr>
          <a:xfrm>
            <a:off x="7215227" y="2954314"/>
            <a:ext cx="2479377" cy="517809"/>
            <a:chOff x="568526" y="2954314"/>
            <a:chExt cx="2479377" cy="517809"/>
          </a:xfrm>
        </p:grpSpPr>
        <p:pic>
          <p:nvPicPr>
            <p:cNvPr id="227" name="Grafik 226" descr="Ein Bild, das Logo, Grafiken, Schrift, Symbol enthält.&#10;&#10;KI-generierte Inhalte können fehlerhaft sein.">
              <a:extLst>
                <a:ext uri="{FF2B5EF4-FFF2-40B4-BE49-F238E27FC236}">
                  <a16:creationId xmlns:a16="http://schemas.microsoft.com/office/drawing/2014/main" id="{9B15BB64-A2A9-97EE-1DC4-D8D749D2A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26" y="2954314"/>
              <a:ext cx="517809" cy="517809"/>
            </a:xfrm>
            <a:prstGeom prst="rect">
              <a:avLst/>
            </a:prstGeom>
          </p:spPr>
        </p:pic>
        <p:sp>
          <p:nvSpPr>
            <p:cNvPr id="228" name="Textfeld 227">
              <a:extLst>
                <a:ext uri="{FF2B5EF4-FFF2-40B4-BE49-F238E27FC236}">
                  <a16:creationId xmlns:a16="http://schemas.microsoft.com/office/drawing/2014/main" id="{DE7FC383-B2EB-C9AA-7C21-0DD4B9839C53}"/>
                </a:ext>
              </a:extLst>
            </p:cNvPr>
            <p:cNvSpPr txBox="1"/>
            <p:nvPr/>
          </p:nvSpPr>
          <p:spPr>
            <a:xfrm>
              <a:off x="1189702" y="3043941"/>
              <a:ext cx="1858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noProof="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Run 600 Episodes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63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5" grpId="0"/>
      <p:bldP spid="219" grpId="0" animBg="1"/>
      <p:bldP spid="2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61278-28D5-5BDD-FACE-5019EEE3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AE62C5-C232-CD87-8EE6-4674E9D6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>
                <a:cs typeface="Helvetica"/>
              </a:rPr>
              <a:t>Protonet</a:t>
            </a:r>
            <a:r>
              <a:rPr lang="en-US" noProof="0" dirty="0">
                <a:cs typeface="Helvetica"/>
              </a:rPr>
              <a:t> with CNN vs Transformer Models Backbone</a:t>
            </a: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78BB14D8-49B4-5ECB-8667-4E699B0D97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6C57DD4-8392-3722-9281-0627FE61D227}"/>
              </a:ext>
            </a:extLst>
          </p:cNvPr>
          <p:cNvSpPr/>
          <p:nvPr/>
        </p:nvSpPr>
        <p:spPr>
          <a:xfrm>
            <a:off x="468510" y="3844636"/>
            <a:ext cx="11254982" cy="2362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E3FFE185-4035-17F1-AAA3-2FD64BA6D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25784"/>
              </p:ext>
            </p:extLst>
          </p:nvPr>
        </p:nvGraphicFramePr>
        <p:xfrm>
          <a:off x="468510" y="1348270"/>
          <a:ext cx="5098572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320">
                  <a:extLst>
                    <a:ext uri="{9D8B030D-6E8A-4147-A177-3AD203B41FA5}">
                      <a16:colId xmlns:a16="http://schemas.microsoft.com/office/drawing/2014/main" val="3727416079"/>
                    </a:ext>
                  </a:extLst>
                </a:gridCol>
                <a:gridCol w="3680252">
                  <a:extLst>
                    <a:ext uri="{9D8B030D-6E8A-4147-A177-3AD203B41FA5}">
                      <a16:colId xmlns:a16="http://schemas.microsoft.com/office/drawing/2014/main" val="3232577530"/>
                    </a:ext>
                  </a:extLst>
                </a:gridCol>
              </a:tblGrid>
              <a:tr h="291012">
                <a:tc gridSpan="2">
                  <a:txBody>
                    <a:bodyPr/>
                    <a:lstStyle/>
                    <a:p>
                      <a:pPr algn="ctr"/>
                      <a:r>
                        <a:rPr lang="en-IT" sz="1600" b="1" i="0" dirty="0">
                          <a:latin typeface="Helvetica" pitchFamily="2" charset="0"/>
                        </a:rPr>
                        <a:t>CNN Models</a:t>
                      </a:r>
                    </a:p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ResNet18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289406"/>
                  </a:ext>
                </a:extLst>
              </a:tr>
              <a:tr h="406620">
                <a:tc>
                  <a:txBody>
                    <a:bodyPr/>
                    <a:lstStyle/>
                    <a:p>
                      <a:pPr algn="l"/>
                      <a:r>
                        <a:rPr lang="en-IT" sz="1400" b="1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T" sz="14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Frozen ImageNet-pretrained ResNet18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No Training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457934"/>
                  </a:ext>
                </a:extLst>
              </a:tr>
              <a:tr h="291012">
                <a:tc>
                  <a:txBody>
                    <a:bodyPr/>
                    <a:lstStyle/>
                    <a:p>
                      <a:pPr algn="l"/>
                      <a:r>
                        <a:rPr lang="en-IT" sz="1400" b="1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One-Layer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Same frozen backbone, but with a small trainable linear projection</a:t>
                      </a:r>
                      <a:endParaRPr lang="en-IT" sz="1400" b="0" i="0" dirty="0">
                        <a:solidFill>
                          <a:schemeClr val="tx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232745"/>
                  </a:ext>
                </a:extLst>
              </a:tr>
              <a:tr h="291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T" sz="1400" b="1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Two-Layer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Adds a non-linear two-layer projection on top of the frozen backbone</a:t>
                      </a:r>
                      <a:endParaRPr lang="en-IT" sz="1400" b="0" i="0" dirty="0">
                        <a:solidFill>
                          <a:schemeClr val="tx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479801"/>
                  </a:ext>
                </a:extLst>
              </a:tr>
              <a:tr h="291012">
                <a:tc>
                  <a:txBody>
                    <a:bodyPr/>
                    <a:lstStyle/>
                    <a:p>
                      <a:pPr algn="l"/>
                      <a:r>
                        <a:rPr lang="en-IT" sz="1400" b="1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Fully-Tuned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Entire ResNet18 is trainable</a:t>
                      </a:r>
                      <a:endParaRPr lang="en-IT" sz="1400" b="0" i="0" dirty="0">
                        <a:solidFill>
                          <a:schemeClr val="tx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8881"/>
                  </a:ext>
                </a:extLst>
              </a:tr>
            </a:tbl>
          </a:graphicData>
        </a:graphic>
      </p:graphicFrame>
      <p:graphicFrame>
        <p:nvGraphicFramePr>
          <p:cNvPr id="10" name="Table 19">
            <a:extLst>
              <a:ext uri="{FF2B5EF4-FFF2-40B4-BE49-F238E27FC236}">
                <a16:creationId xmlns:a16="http://schemas.microsoft.com/office/drawing/2014/main" id="{71528961-DFA6-B03D-43D9-F38C90273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22527"/>
              </p:ext>
            </p:extLst>
          </p:nvPr>
        </p:nvGraphicFramePr>
        <p:xfrm>
          <a:off x="6624920" y="1348270"/>
          <a:ext cx="5098572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320">
                  <a:extLst>
                    <a:ext uri="{9D8B030D-6E8A-4147-A177-3AD203B41FA5}">
                      <a16:colId xmlns:a16="http://schemas.microsoft.com/office/drawing/2014/main" val="3727416079"/>
                    </a:ext>
                  </a:extLst>
                </a:gridCol>
                <a:gridCol w="3680252">
                  <a:extLst>
                    <a:ext uri="{9D8B030D-6E8A-4147-A177-3AD203B41FA5}">
                      <a16:colId xmlns:a16="http://schemas.microsoft.com/office/drawing/2014/main" val="3232577530"/>
                    </a:ext>
                  </a:extLst>
                </a:gridCol>
              </a:tblGrid>
              <a:tr h="291012">
                <a:tc gridSpan="2">
                  <a:txBody>
                    <a:bodyPr/>
                    <a:lstStyle/>
                    <a:p>
                      <a:pPr algn="ctr"/>
                      <a:r>
                        <a:rPr lang="en-IT" sz="1600" b="1" i="0" dirty="0">
                          <a:latin typeface="Helvetica" pitchFamily="2" charset="0"/>
                        </a:rPr>
                        <a:t>Transformer Models</a:t>
                      </a:r>
                    </a:p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ViT-B/16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289406"/>
                  </a:ext>
                </a:extLst>
              </a:tr>
              <a:tr h="406620">
                <a:tc>
                  <a:txBody>
                    <a:bodyPr/>
                    <a:lstStyle/>
                    <a:p>
                      <a:pPr algn="l"/>
                      <a:r>
                        <a:rPr lang="en-IT" sz="1400" b="1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Baseline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T" sz="14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Frozen ImageNet-pretrained ViT-B/16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No Training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457934"/>
                  </a:ext>
                </a:extLst>
              </a:tr>
              <a:tr h="291012">
                <a:tc>
                  <a:txBody>
                    <a:bodyPr/>
                    <a:lstStyle/>
                    <a:p>
                      <a:pPr algn="l"/>
                      <a:r>
                        <a:rPr lang="en-IT" sz="1400" b="1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One-Layer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Same frozen backbone, but with a single trainable linear projection</a:t>
                      </a:r>
                      <a:endParaRPr lang="en-IT" sz="1400" b="0" i="0" dirty="0">
                        <a:solidFill>
                          <a:schemeClr val="tx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232745"/>
                  </a:ext>
                </a:extLst>
              </a:tr>
              <a:tr h="291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T" sz="1400" b="1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Two-Layer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Adds a non-linear two-layer projection on top of the frozen backbone</a:t>
                      </a:r>
                      <a:endParaRPr lang="en-IT" sz="1400" b="0" i="0" dirty="0">
                        <a:solidFill>
                          <a:schemeClr val="tx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479801"/>
                  </a:ext>
                </a:extLst>
              </a:tr>
              <a:tr h="291012">
                <a:tc>
                  <a:txBody>
                    <a:bodyPr/>
                    <a:lstStyle/>
                    <a:p>
                      <a:pPr algn="l"/>
                      <a:r>
                        <a:rPr lang="en-IT" sz="1400" b="1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Fully-Tuned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Entire </a:t>
                      </a:r>
                      <a:r>
                        <a:rPr lang="en-GB" sz="1400" b="0" i="0" dirty="0" err="1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ViT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-B/16 is trainable</a:t>
                      </a:r>
                      <a:endParaRPr lang="en-IT" sz="1400" b="0" i="0" dirty="0">
                        <a:solidFill>
                          <a:schemeClr val="tx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8881"/>
                  </a:ext>
                </a:extLst>
              </a:tr>
            </a:tbl>
          </a:graphicData>
        </a:graphic>
      </p:graphicFrame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9B9A6B2-619F-05B0-03FE-B6A1F6D781C0}"/>
              </a:ext>
            </a:extLst>
          </p:cNvPr>
          <p:cNvGrpSpPr/>
          <p:nvPr/>
        </p:nvGrpSpPr>
        <p:grpSpPr>
          <a:xfrm>
            <a:off x="588982" y="4421991"/>
            <a:ext cx="1449436" cy="1373866"/>
            <a:chOff x="367307" y="4338864"/>
            <a:chExt cx="1449436" cy="137386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ADDD278E-3A22-61A3-D756-60FE60C20DB8}"/>
                </a:ext>
              </a:extLst>
            </p:cNvPr>
            <p:cNvGrpSpPr/>
            <p:nvPr/>
          </p:nvGrpSpPr>
          <p:grpSpPr>
            <a:xfrm>
              <a:off x="563319" y="4338864"/>
              <a:ext cx="1057412" cy="1012710"/>
              <a:chOff x="779929" y="4285009"/>
              <a:chExt cx="1057412" cy="1012710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3F881F34-F76A-C2C1-66AE-A11F82EB0F11}"/>
                  </a:ext>
                </a:extLst>
              </p:cNvPr>
              <p:cNvSpPr/>
              <p:nvPr/>
            </p:nvSpPr>
            <p:spPr>
              <a:xfrm>
                <a:off x="779929" y="4491319"/>
                <a:ext cx="806400" cy="806400"/>
              </a:xfrm>
              <a:prstGeom prst="rect">
                <a:avLst/>
              </a:prstGeom>
              <a:solidFill>
                <a:srgbClr val="0A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6D1BCCC8-62A9-4F3A-3493-9329D7E193D2}"/>
                  </a:ext>
                </a:extLst>
              </p:cNvPr>
              <p:cNvSpPr/>
              <p:nvPr/>
            </p:nvSpPr>
            <p:spPr>
              <a:xfrm>
                <a:off x="905435" y="4388164"/>
                <a:ext cx="806400" cy="806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A7CEDAED-207D-797B-27F2-8558E883F694}"/>
                  </a:ext>
                </a:extLst>
              </p:cNvPr>
              <p:cNvSpPr/>
              <p:nvPr/>
            </p:nvSpPr>
            <p:spPr>
              <a:xfrm>
                <a:off x="1030941" y="4285009"/>
                <a:ext cx="806400" cy="80640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736A6CB-3A9F-DDAA-B1EF-62829E4C2CA4}"/>
                </a:ext>
              </a:extLst>
            </p:cNvPr>
            <p:cNvSpPr txBox="1"/>
            <p:nvPr/>
          </p:nvSpPr>
          <p:spPr>
            <a:xfrm>
              <a:off x="367307" y="5435731"/>
              <a:ext cx="144943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IT" sz="1200">
                  <a:latin typeface="Helvetica Light" panose="020B0403020202020204" pitchFamily="34" charset="0"/>
                </a:rPr>
                <a:t>Input (3, 224, 224)</a:t>
              </a:r>
            </a:p>
          </p:txBody>
        </p:sp>
      </p:grp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7732FE3-ABB9-C805-DB3D-A61024B9AB09}"/>
              </a:ext>
            </a:extLst>
          </p:cNvPr>
          <p:cNvCxnSpPr>
            <a:cxnSpLocks/>
          </p:cNvCxnSpPr>
          <p:nvPr/>
        </p:nvCxnSpPr>
        <p:spPr>
          <a:xfrm flipV="1">
            <a:off x="7485017" y="4904509"/>
            <a:ext cx="1993551" cy="23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EAFAFE9-A43A-3CA2-840B-A9B60EC11F73}"/>
              </a:ext>
            </a:extLst>
          </p:cNvPr>
          <p:cNvSpPr txBox="1"/>
          <p:nvPr/>
        </p:nvSpPr>
        <p:spPr>
          <a:xfrm>
            <a:off x="2480956" y="5426525"/>
            <a:ext cx="189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Helvetica Light" panose="020B0403020202020204" pitchFamily="34" charset="0"/>
              </a:rPr>
              <a:t>ResNet 18 or </a:t>
            </a:r>
          </a:p>
          <a:p>
            <a:pPr algn="ctr"/>
            <a:r>
              <a:rPr lang="en-US" sz="1200" dirty="0">
                <a:latin typeface="Helvetica Light" panose="020B0403020202020204" pitchFamily="34" charset="0"/>
              </a:rPr>
              <a:t>ViT-B/16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4CA90B6-AC95-0B6B-F2A1-3224484BDF7C}"/>
              </a:ext>
            </a:extLst>
          </p:cNvPr>
          <p:cNvSpPr txBox="1"/>
          <p:nvPr/>
        </p:nvSpPr>
        <p:spPr>
          <a:xfrm>
            <a:off x="4813494" y="5518858"/>
            <a:ext cx="189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latin typeface="Helvetica Light" panose="020B0403020202020204" pitchFamily="34" charset="0"/>
              </a:rPr>
              <a:t>0-2 layers + ReLU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3935550-72D2-0AD0-8725-A47C14746434}"/>
              </a:ext>
            </a:extLst>
          </p:cNvPr>
          <p:cNvGrpSpPr/>
          <p:nvPr/>
        </p:nvGrpSpPr>
        <p:grpSpPr>
          <a:xfrm>
            <a:off x="9478568" y="4628369"/>
            <a:ext cx="1890000" cy="1536820"/>
            <a:chOff x="9506277" y="4545242"/>
            <a:chExt cx="1890000" cy="1536820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D6CB1239-F32B-A0F2-D4C0-E56C42E09B0B}"/>
                </a:ext>
              </a:extLst>
            </p:cNvPr>
            <p:cNvSpPr/>
            <p:nvPr/>
          </p:nvSpPr>
          <p:spPr>
            <a:xfrm>
              <a:off x="9506277" y="4545242"/>
              <a:ext cx="1890000" cy="600090"/>
            </a:xfrm>
            <a:prstGeom prst="rect">
              <a:avLst/>
            </a:prstGeom>
            <a:solidFill>
              <a:srgbClr val="0A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noProof="0" dirty="0">
                  <a:solidFill>
                    <a:schemeClr val="bg1">
                      <a:lumMod val="95000"/>
                    </a:schemeClr>
                  </a:solidFill>
                  <a:latin typeface="Helvetica" pitchFamily="2" charset="0"/>
                </a:rPr>
                <a:t>Prototypical Classifier</a:t>
              </a:r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332A2C5B-638C-9E14-AE64-DFF9AC14854A}"/>
                </a:ext>
              </a:extLst>
            </p:cNvPr>
            <p:cNvSpPr txBox="1"/>
            <p:nvPr/>
          </p:nvSpPr>
          <p:spPr>
            <a:xfrm>
              <a:off x="9506277" y="5435731"/>
              <a:ext cx="18900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noProof="0" dirty="0">
                  <a:latin typeface="Helvetica Light" panose="020B0403020202020204" pitchFamily="34" charset="0"/>
                </a:rPr>
                <a:t>Compute class prototypes Euclidian Distance to Prototypes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230D2445-1E78-5E88-BD25-6D177A1C0B80}"/>
                  </a:ext>
                </a:extLst>
              </p:cNvPr>
              <p:cNvSpPr txBox="1"/>
              <p:nvPr/>
            </p:nvSpPr>
            <p:spPr>
              <a:xfrm>
                <a:off x="468508" y="3872082"/>
                <a:ext cx="2273251" cy="326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noProof="0" dirty="0">
                    <a:latin typeface="Helvetica Light Oblique" panose="020B0403020202020204" pitchFamily="34" charset="0"/>
                  </a:rPr>
                  <a:t>Shared Architecture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400" i="1" dirty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sz="1400" i="1" noProof="0" dirty="0">
                  <a:latin typeface="Helvetica Light Oblique" panose="020B0403020202020204" pitchFamily="34" charset="0"/>
                </a:endParaRPr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230D2445-1E78-5E88-BD25-6D177A1C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08" y="3872082"/>
                <a:ext cx="2273251" cy="326949"/>
              </a:xfrm>
              <a:prstGeom prst="rect">
                <a:avLst/>
              </a:prstGeom>
              <a:blipFill>
                <a:blip r:embed="rId3"/>
                <a:stretch>
                  <a:fillRect l="-552" t="-3704" b="-148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Gewinkelte Verbindung 193">
            <a:extLst>
              <a:ext uri="{FF2B5EF4-FFF2-40B4-BE49-F238E27FC236}">
                <a16:creationId xmlns:a16="http://schemas.microsoft.com/office/drawing/2014/main" id="{3509F7C4-4AE1-6C2C-27C8-0144EB8762AF}"/>
              </a:ext>
            </a:extLst>
          </p:cNvPr>
          <p:cNvCxnSpPr>
            <a:cxnSpLocks/>
            <a:stCxn id="199" idx="0"/>
            <a:endCxn id="197" idx="0"/>
          </p:cNvCxnSpPr>
          <p:nvPr/>
        </p:nvCxnSpPr>
        <p:spPr>
          <a:xfrm rot="5400000" flipH="1" flipV="1">
            <a:off x="5758494" y="2295763"/>
            <a:ext cx="12700" cy="466507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7EBD5752-70FD-BA1E-1E9B-E8F8040BDAC4}"/>
              </a:ext>
            </a:extLst>
          </p:cNvPr>
          <p:cNvCxnSpPr>
            <a:cxnSpLocks/>
          </p:cNvCxnSpPr>
          <p:nvPr/>
        </p:nvCxnSpPr>
        <p:spPr>
          <a:xfrm>
            <a:off x="2624648" y="4904509"/>
            <a:ext cx="603602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hteck 195">
            <a:extLst>
              <a:ext uri="{FF2B5EF4-FFF2-40B4-BE49-F238E27FC236}">
                <a16:creationId xmlns:a16="http://schemas.microsoft.com/office/drawing/2014/main" id="{D39B5286-08B0-6C3B-828C-DFE64FF7F8AA}"/>
              </a:ext>
            </a:extLst>
          </p:cNvPr>
          <p:cNvSpPr/>
          <p:nvPr/>
        </p:nvSpPr>
        <p:spPr>
          <a:xfrm>
            <a:off x="4813494" y="4628301"/>
            <a:ext cx="1890000" cy="600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Light" panose="020B0403020202020204" pitchFamily="34" charset="0"/>
              </a:rPr>
              <a:t>Projection Head</a:t>
            </a:r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B16FFB91-5B63-3CDA-F268-3F5BDB1CE36E}"/>
              </a:ext>
            </a:extLst>
          </p:cNvPr>
          <p:cNvSpPr/>
          <p:nvPr/>
        </p:nvSpPr>
        <p:spPr>
          <a:xfrm>
            <a:off x="7146032" y="4628301"/>
            <a:ext cx="1890000" cy="6000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  <a:latin typeface="Helvetica Light" panose="020B0403020202020204" pitchFamily="34" charset="0"/>
              </a:rPr>
              <a:t>L2 Normalization</a:t>
            </a:r>
          </a:p>
        </p:txBody>
      </p: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69D06374-956C-BFAB-1441-4C1A3111290C}"/>
              </a:ext>
            </a:extLst>
          </p:cNvPr>
          <p:cNvCxnSpPr>
            <a:cxnSpLocks/>
          </p:cNvCxnSpPr>
          <p:nvPr/>
        </p:nvCxnSpPr>
        <p:spPr>
          <a:xfrm>
            <a:off x="1920784" y="4904509"/>
            <a:ext cx="15835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hteck 198">
            <a:extLst>
              <a:ext uri="{FF2B5EF4-FFF2-40B4-BE49-F238E27FC236}">
                <a16:creationId xmlns:a16="http://schemas.microsoft.com/office/drawing/2014/main" id="{5BCDDE23-A895-08C0-92C8-904EB2848426}"/>
              </a:ext>
            </a:extLst>
          </p:cNvPr>
          <p:cNvSpPr/>
          <p:nvPr/>
        </p:nvSpPr>
        <p:spPr>
          <a:xfrm>
            <a:off x="2480956" y="4628301"/>
            <a:ext cx="1890000" cy="6000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  <a:latin typeface="Helvetica Light" panose="020B0403020202020204" pitchFamily="34" charset="0"/>
              </a:rPr>
              <a:t>Feature Extractor</a:t>
            </a:r>
          </a:p>
        </p:txBody>
      </p:sp>
    </p:spTree>
    <p:extLst>
      <p:ext uri="{BB962C8B-B14F-4D97-AF65-F5344CB8AC3E}">
        <p14:creationId xmlns:p14="http://schemas.microsoft.com/office/powerpoint/2010/main" val="47369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7FDAF-D2C4-BCF9-3232-A085220B8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A3DD6C2E-117C-D954-9B7B-1E782BD02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883769"/>
              </p:ext>
            </p:extLst>
          </p:nvPr>
        </p:nvGraphicFramePr>
        <p:xfrm>
          <a:off x="524035" y="1778213"/>
          <a:ext cx="11175526" cy="330196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4118">
                  <a:extLst>
                    <a:ext uri="{9D8B030D-6E8A-4147-A177-3AD203B41FA5}">
                      <a16:colId xmlns:a16="http://schemas.microsoft.com/office/drawing/2014/main" val="2483350419"/>
                    </a:ext>
                  </a:extLst>
                </a:gridCol>
                <a:gridCol w="10341408">
                  <a:extLst>
                    <a:ext uri="{9D8B030D-6E8A-4147-A177-3AD203B41FA5}">
                      <a16:colId xmlns:a16="http://schemas.microsoft.com/office/drawing/2014/main" val="1584485948"/>
                    </a:ext>
                  </a:extLst>
                </a:gridCol>
              </a:tblGrid>
              <a:tr h="57247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 b="0" i="0" dirty="0">
                          <a:latin typeface="Helvetica Light" panose="020B0403020202020204" pitchFamily="34" charset="0"/>
                        </a:rPr>
                        <a:t>Observation on CAPTCHA Dataset: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Any form of adaptation beyond a fully frozen back-bone consistently degraded performance!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C00000"/>
                          </a:solidFill>
                          <a:latin typeface="Helvetica Light" panose="020B0403020202020204" pitchFamily="34" charset="0"/>
                        </a:rPr>
                        <a:t>Accuracy: Frozen &gt; 1-Layer &gt; 2-Layer &gt; Fully-Tuned for both Backbones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022206"/>
                  </a:ext>
                </a:extLst>
              </a:tr>
              <a:tr h="1899886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L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1" noProof="0" dirty="0">
                          <a:solidFill>
                            <a:srgbClr val="0A2060"/>
                          </a:solidFill>
                          <a:latin typeface="Helvetica Bold Oblique" pitchFamily="2" charset="0"/>
                        </a:rPr>
                        <a:t>Initial Hypothesis: Dataset Issue!</a:t>
                      </a:r>
                      <a:endParaRPr lang="en-US" sz="1600" b="0" i="1" noProof="0" dirty="0">
                        <a:latin typeface="Helvetica Light Oblique" panose="020B0403020202020204" pitchFamily="34" charset="0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1" noProof="0" dirty="0">
                          <a:latin typeface="Helvetica Light Oblique" panose="020B0403020202020204" pitchFamily="34" charset="0"/>
                        </a:rPr>
                        <a:t>Only 11 classes (too few for few-shot?)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1" noProof="0" dirty="0">
                          <a:latin typeface="Helvetica Light Oblique" panose="020B0403020202020204" pitchFamily="34" charset="0"/>
                        </a:rPr>
                        <a:t>Classes span different visual domains (text, objects, scenes)</a:t>
                      </a: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1" noProof="0" dirty="0">
                          <a:latin typeface="Helvetica Light Oblique" panose="020B0403020202020204" pitchFamily="34" charset="0"/>
                        </a:rPr>
                        <a:t>Limited training data (11k images total)</a:t>
                      </a: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44709"/>
                  </a:ext>
                </a:extLst>
              </a:tr>
              <a:tr h="468000">
                <a:tc gridSpan="2">
                  <a:txBody>
                    <a:bodyPr/>
                    <a:lstStyle/>
                    <a:p>
                      <a:r>
                        <a:rPr lang="en-US" sz="1600" b="1" i="0" noProof="0" dirty="0">
                          <a:solidFill>
                            <a:schemeClr val="bg1"/>
                          </a:solidFill>
                          <a:latin typeface="Helvetica" pitchFamily="2" charset="0"/>
                          <a:sym typeface="Wingdings" pitchFamily="2" charset="2"/>
                        </a:rPr>
                        <a:t>Validation: </a:t>
                      </a:r>
                      <a:r>
                        <a:rPr lang="en-US" sz="16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To address this, we incorporated the </a:t>
                      </a:r>
                      <a:r>
                        <a:rPr lang="en-US" sz="1600" b="1" i="0" noProof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CUB-200-2011 birds' dataset </a:t>
                      </a:r>
                      <a:r>
                        <a:rPr lang="en-US" sz="16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as a more standard benchmark commonly used in few-shot classification.</a:t>
                      </a:r>
                    </a:p>
                  </a:txBody>
                  <a:tcPr>
                    <a:lnL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66751"/>
                  </a:ext>
                </a:extLst>
              </a:tr>
            </a:tbl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99B9903E-3979-9815-70F0-1C5B0D86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Unexpected Discovery: </a:t>
            </a:r>
            <a:br>
              <a:rPr lang="en-US" dirty="0">
                <a:latin typeface="Helvetica"/>
                <a:cs typeface="Helvetica"/>
              </a:rPr>
            </a:br>
            <a:r>
              <a:rPr lang="en-US" dirty="0">
                <a:latin typeface="Helvetica"/>
                <a:cs typeface="Helvetica"/>
              </a:rPr>
              <a:t>Finetuning Degrades Performance</a:t>
            </a:r>
            <a:endParaRPr lang="en-US" dirty="0">
              <a:cs typeface="Helvetica"/>
            </a:endParaRP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973D6273-3401-CA87-BDAF-C0BCED3105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pic>
        <p:nvPicPr>
          <p:cNvPr id="7" name="Grafik 6" descr="Ein Bild, das Screenshot, Grafiken, Electric Blue (Farbe), Design enthält.&#10;&#10;KI-generierte Inhalte können fehlerhaft sein.">
            <a:extLst>
              <a:ext uri="{FF2B5EF4-FFF2-40B4-BE49-F238E27FC236}">
                <a16:creationId xmlns:a16="http://schemas.microsoft.com/office/drawing/2014/main" id="{81B5E45B-82A2-2622-0240-EEC399075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8" y="2701937"/>
            <a:ext cx="767964" cy="7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8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A318-ECCF-BF18-4F56-0D260C74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Troubleshooting #1: Is it the Dataset?</a:t>
            </a:r>
            <a:endParaRPr lang="en-IT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EE44FD5-E9F7-1E16-F245-6E97F83AB3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Analytics – Group 8: Final Presentation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4C20B0-D58C-804D-A0FC-9262B1D89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518711"/>
              </p:ext>
            </p:extLst>
          </p:nvPr>
        </p:nvGraphicFramePr>
        <p:xfrm>
          <a:off x="1113668" y="1856269"/>
          <a:ext cx="385241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418">
                  <a:extLst>
                    <a:ext uri="{9D8B030D-6E8A-4147-A177-3AD203B41FA5}">
                      <a16:colId xmlns:a16="http://schemas.microsoft.com/office/drawing/2014/main" val="430885716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9908331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841847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1" i="0" dirty="0">
                          <a:latin typeface="Helvetica" pitchFamily="2" charset="0"/>
                        </a:rPr>
                        <a:t>CAPTCHA</a:t>
                      </a:r>
                      <a:endParaRPr lang="en-IT" b="1" i="0" dirty="0"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1" i="0" dirty="0">
                          <a:latin typeface="Helvetica" pitchFamily="2" charset="0"/>
                        </a:rPr>
                        <a:t>CUB</a:t>
                      </a:r>
                      <a:endParaRPr lang="en-IT" b="1" i="0" dirty="0"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0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T" sz="1400" b="0" i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5-Shot</a:t>
                      </a:r>
                      <a:endParaRPr lang="en-IT" sz="1600" b="0" i="0" dirty="0">
                        <a:solidFill>
                          <a:schemeClr val="tx1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T" sz="1600" b="0" i="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12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  0.779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0.911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26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One-Layer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  0.532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0.814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91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Two-Layer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  0.488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0.768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72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Fully-Tuned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  0.446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0.742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40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Baseline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  0.898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0.927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3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One-Layer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  0.543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0.848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87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Two-Layer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  0.518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0.811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9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100" b="0" i="0" dirty="0">
                          <a:solidFill>
                            <a:schemeClr val="tx1"/>
                          </a:solidFill>
                          <a:latin typeface="Helvetica Light" panose="020B0403020202020204" pitchFamily="34" charset="0"/>
                        </a:rPr>
                        <a:t>Fully-Tuned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1" dirty="0">
                          <a:latin typeface="Helvetica Light Oblique" panose="020B0403020202020204" pitchFamily="34" charset="0"/>
                        </a:rPr>
                        <a:t>0.617</a:t>
                      </a:r>
                      <a:endParaRPr lang="en-IT" sz="1400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 dirty="0">
                          <a:latin typeface="Helvetica Light Oblique" panose="020B0403020202020204" pitchFamily="34" charset="0"/>
                        </a:rPr>
                        <a:t>0.755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089847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FE9FB-B639-E241-C58E-BD74C3D8ABD6}"/>
              </a:ext>
            </a:extLst>
          </p:cNvPr>
          <p:cNvCxnSpPr>
            <a:cxnSpLocks/>
          </p:cNvCxnSpPr>
          <p:nvPr/>
        </p:nvCxnSpPr>
        <p:spPr>
          <a:xfrm>
            <a:off x="3667657" y="2705405"/>
            <a:ext cx="0" cy="11288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464F4F-97FE-CE87-2771-8957DA988409}"/>
              </a:ext>
            </a:extLst>
          </p:cNvPr>
          <p:cNvCxnSpPr>
            <a:cxnSpLocks/>
          </p:cNvCxnSpPr>
          <p:nvPr/>
        </p:nvCxnSpPr>
        <p:spPr>
          <a:xfrm>
            <a:off x="3667657" y="4241788"/>
            <a:ext cx="0" cy="11288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1A2B4F6-B6AA-FFA7-8D05-A94AA1621F77}"/>
              </a:ext>
            </a:extLst>
          </p:cNvPr>
          <p:cNvSpPr/>
          <p:nvPr/>
        </p:nvSpPr>
        <p:spPr>
          <a:xfrm rot="16200000">
            <a:off x="183051" y="3169302"/>
            <a:ext cx="1499289" cy="361946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400" b="1" dirty="0">
                <a:latin typeface="Helvetica" pitchFamily="2" charset="0"/>
              </a:rPr>
              <a:t>CNN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E8E407-470D-70A6-298A-0F1B210D3EE4}"/>
              </a:ext>
            </a:extLst>
          </p:cNvPr>
          <p:cNvSpPr/>
          <p:nvPr/>
        </p:nvSpPr>
        <p:spPr>
          <a:xfrm rot="16200000">
            <a:off x="200320" y="4651322"/>
            <a:ext cx="1464749" cy="361946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400" b="1" dirty="0">
                <a:latin typeface="Helvetica" pitchFamily="2" charset="0"/>
              </a:rPr>
              <a:t>Transformers</a:t>
            </a:r>
            <a:endParaRPr lang="en-IT" b="1" dirty="0">
              <a:latin typeface="Helvetica" pitchFamily="2" charset="0"/>
            </a:endParaRPr>
          </a:p>
        </p:txBody>
      </p:sp>
      <p:graphicFrame>
        <p:nvGraphicFramePr>
          <p:cNvPr id="34" name="Tabelle 8">
            <a:extLst>
              <a:ext uri="{FF2B5EF4-FFF2-40B4-BE49-F238E27FC236}">
                <a16:creationId xmlns:a16="http://schemas.microsoft.com/office/drawing/2014/main" id="{B60AC5AB-268B-D419-833B-C023CA801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024268"/>
              </p:ext>
            </p:extLst>
          </p:nvPr>
        </p:nvGraphicFramePr>
        <p:xfrm>
          <a:off x="5604510" y="2479384"/>
          <a:ext cx="6213162" cy="289129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3266">
                  <a:extLst>
                    <a:ext uri="{9D8B030D-6E8A-4147-A177-3AD203B41FA5}">
                      <a16:colId xmlns:a16="http://schemas.microsoft.com/office/drawing/2014/main" val="2483350419"/>
                    </a:ext>
                  </a:extLst>
                </a:gridCol>
                <a:gridCol w="1884399">
                  <a:extLst>
                    <a:ext uri="{9D8B030D-6E8A-4147-A177-3AD203B41FA5}">
                      <a16:colId xmlns:a16="http://schemas.microsoft.com/office/drawing/2014/main" val="2570382165"/>
                    </a:ext>
                  </a:extLst>
                </a:gridCol>
                <a:gridCol w="3755497">
                  <a:extLst>
                    <a:ext uri="{9D8B030D-6E8A-4147-A177-3AD203B41FA5}">
                      <a16:colId xmlns:a16="http://schemas.microsoft.com/office/drawing/2014/main" val="2506064558"/>
                    </a:ext>
                  </a:extLst>
                </a:gridCol>
              </a:tblGrid>
              <a:tr h="426067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 b="0" i="0" dirty="0">
                          <a:latin typeface="Helvetica Light" panose="020B0403020202020204" pitchFamily="34" charset="0"/>
                        </a:rPr>
                        <a:t>Despite changing to the CUB dataset which is widely used in Few-Shot literature the same counterintuitive results appear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22206"/>
                  </a:ext>
                </a:extLst>
              </a:tr>
              <a:tr h="24667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C00000"/>
                          </a:solidFill>
                          <a:latin typeface="Helvetica" pitchFamily="2" charset="0"/>
                        </a:rPr>
                        <a:t>Still holds: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71948"/>
                  </a:ext>
                </a:extLst>
              </a:tr>
              <a:tr h="426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dirty="0">
                          <a:solidFill>
                            <a:srgbClr val="C00000"/>
                          </a:solidFill>
                          <a:latin typeface="Helvetica Light Oblique" panose="020B0403020202020204" pitchFamily="34" charset="0"/>
                        </a:rPr>
                        <a:t>”Any form of adaptation beyond a fully frozen back-bone consistently degraded performance!”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34256"/>
                  </a:ext>
                </a:extLst>
              </a:tr>
              <a:tr h="1397773">
                <a:tc gridSpan="2">
                  <a:txBody>
                    <a:bodyPr/>
                    <a:lstStyle/>
                    <a:p>
                      <a:endParaRPr lang="en-US" sz="1600" b="1" i="1" noProof="0" dirty="0">
                        <a:solidFill>
                          <a:srgbClr val="0A2060"/>
                        </a:solidFill>
                        <a:latin typeface="Helvetica Bold Oblique" pitchFamily="2" charset="0"/>
                      </a:endParaRPr>
                    </a:p>
                    <a:p>
                      <a:r>
                        <a:rPr lang="en-US" sz="1600" b="1" i="1" noProof="0" dirty="0">
                          <a:solidFill>
                            <a:srgbClr val="0A2060"/>
                          </a:solidFill>
                          <a:latin typeface="Helvetica Bold Oblique" pitchFamily="2" charset="0"/>
                        </a:rPr>
                        <a:t>Alternative Hypothesis: </a:t>
                      </a:r>
                    </a:p>
                    <a:p>
                      <a:endParaRPr lang="en-US" sz="1600" b="1" i="1" noProof="0" dirty="0">
                        <a:solidFill>
                          <a:srgbClr val="0A2060"/>
                        </a:solidFill>
                        <a:latin typeface="Helvetica Bold Oblique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i="1" noProof="0" dirty="0">
                        <a:solidFill>
                          <a:srgbClr val="0A2060"/>
                        </a:solidFill>
                        <a:latin typeface="Helvetica Bold Oblique" pitchFamily="2" charset="0"/>
                      </a:endParaRPr>
                    </a:p>
                    <a:p>
                      <a:r>
                        <a:rPr lang="en-US" sz="1600" b="1" i="1" noProof="0" dirty="0">
                          <a:solidFill>
                            <a:srgbClr val="0A2060"/>
                          </a:solidFill>
                          <a:latin typeface="Helvetica Bold Oblique" pitchFamily="2" charset="0"/>
                        </a:rPr>
                        <a:t>Implementation Issue</a:t>
                      </a:r>
                    </a:p>
                    <a:p>
                      <a:endParaRPr lang="en-US" sz="1600" b="1" i="1" noProof="0" dirty="0">
                        <a:solidFill>
                          <a:srgbClr val="0A2060"/>
                        </a:solidFill>
                        <a:latin typeface="Helvetica Bold Oblique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4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44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3E19-6DA1-82DB-2BA4-A9B8F6C62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898AF6-3F6A-78E5-BBE6-623E3ABB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Troubleshooting #2: </a:t>
            </a:r>
            <a:br>
              <a:rPr lang="en-GB" dirty="0"/>
            </a:br>
            <a:r>
              <a:rPr lang="en-GB" dirty="0"/>
              <a:t>Is it the Baseline Model Implementation?</a:t>
            </a:r>
            <a:endParaRPr lang="en-US" dirty="0">
              <a:cs typeface="Helvetica"/>
            </a:endParaRPr>
          </a:p>
        </p:txBody>
      </p:sp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95DF41BC-411A-4836-BFD2-F802072850B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063BE5E-6452-BBF2-4DD9-D053C1E06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27309"/>
              </p:ext>
            </p:extLst>
          </p:nvPr>
        </p:nvGraphicFramePr>
        <p:xfrm>
          <a:off x="468508" y="1626594"/>
          <a:ext cx="7512736" cy="1726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2736">
                  <a:extLst>
                    <a:ext uri="{9D8B030D-6E8A-4147-A177-3AD203B41FA5}">
                      <a16:colId xmlns:a16="http://schemas.microsoft.com/office/drawing/2014/main" val="3824236134"/>
                    </a:ext>
                  </a:extLst>
                </a:gridCol>
              </a:tblGrid>
              <a:tr h="35460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Concern</a:t>
                      </a:r>
                      <a:r>
                        <a:rPr lang="en-US" sz="1400" b="0" i="0" noProof="0" dirty="0">
                          <a:solidFill>
                            <a:schemeClr val="bg1"/>
                          </a:solidFill>
                          <a:latin typeface="Helvetica Light" panose="020B0403020202020204" pitchFamily="34" charset="0"/>
                        </a:rPr>
                        <a:t>: The issue might stem from our few-shot evaluation pipeline</a:t>
                      </a:r>
                    </a:p>
                  </a:txBody>
                  <a:tcPr>
                    <a:solidFill>
                      <a:srgbClr val="0A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319131"/>
                  </a:ext>
                </a:extLst>
              </a:tr>
              <a:tr h="6234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Sanity check: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Used the official Baseline++ code from Chen et al. (2019)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Replaced their backbone with our weights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noProof="0" dirty="0">
                          <a:latin typeface="Helvetica Light" panose="020B0403020202020204" pitchFamily="34" charset="0"/>
                        </a:rPr>
                        <a:t>This is comparable to our baseline because the only difference is the way the class prototypes are being computed (average class embeddings vs. learned prototypes).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861050"/>
                  </a:ext>
                </a:extLst>
              </a:tr>
            </a:tbl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DE026BF-7311-D2D5-F14F-27F2481AEAC1}"/>
              </a:ext>
            </a:extLst>
          </p:cNvPr>
          <p:cNvSpPr/>
          <p:nvPr/>
        </p:nvSpPr>
        <p:spPr>
          <a:xfrm>
            <a:off x="468510" y="3517260"/>
            <a:ext cx="7512733" cy="23011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F507E5-0170-ECCD-E0A0-CCC494102970}"/>
              </a:ext>
            </a:extLst>
          </p:cNvPr>
          <p:cNvSpPr txBox="1"/>
          <p:nvPr/>
        </p:nvSpPr>
        <p:spPr>
          <a:xfrm>
            <a:off x="678354" y="5337698"/>
            <a:ext cx="108074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noProof="0" dirty="0">
                <a:latin typeface="Helvetica Light" panose="020B0403020202020204" pitchFamily="34" charset="0"/>
              </a:rPr>
              <a:t>CUB Dataset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2A8E3D2-1E0E-7C1E-E04B-6B5816A88931}"/>
              </a:ext>
            </a:extLst>
          </p:cNvPr>
          <p:cNvSpPr/>
          <p:nvPr/>
        </p:nvSpPr>
        <p:spPr>
          <a:xfrm>
            <a:off x="5699212" y="4386722"/>
            <a:ext cx="1890000" cy="600090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noProof="0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Cosine</a:t>
            </a:r>
          </a:p>
          <a:p>
            <a:pPr algn="ctr"/>
            <a:r>
              <a:rPr lang="en-US" sz="1400" b="1" noProof="0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Classifier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92A9EE6-56DF-89D2-80E0-895852C850C7}"/>
              </a:ext>
            </a:extLst>
          </p:cNvPr>
          <p:cNvSpPr txBox="1"/>
          <p:nvPr/>
        </p:nvSpPr>
        <p:spPr>
          <a:xfrm>
            <a:off x="468508" y="3544707"/>
            <a:ext cx="5907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noProof="0" dirty="0">
                <a:latin typeface="Helvetica Light Oblique" panose="020B0403020202020204" pitchFamily="34" charset="0"/>
              </a:rPr>
              <a:t>Baseline++ Architecture from </a:t>
            </a:r>
            <a:r>
              <a:rPr lang="de-DE" sz="1400" i="1" noProof="0" dirty="0">
                <a:latin typeface="Helvetica Light Oblique" panose="020B0403020202020204" pitchFamily="34" charset="0"/>
              </a:rPr>
              <a:t>Chen et al. (2019) </a:t>
            </a:r>
            <a:r>
              <a:rPr lang="de-DE" sz="1400" i="1" noProof="0" dirty="0">
                <a:latin typeface="Helvetica Light Oblique" panose="020B0403020202020204" pitchFamily="34" charset="0"/>
                <a:sym typeface="Wingdings" pitchFamily="2" charset="2"/>
              </a:rPr>
              <a:t> </a:t>
            </a:r>
            <a:r>
              <a:rPr lang="en-US" sz="1400" i="1" noProof="0" dirty="0">
                <a:latin typeface="Helvetica Light Oblique" panose="020B0403020202020204" pitchFamily="34" charset="0"/>
                <a:sym typeface="Wingdings" pitchFamily="2" charset="2"/>
              </a:rPr>
              <a:t>Executed their code</a:t>
            </a:r>
            <a:endParaRPr lang="en-US" sz="1400" i="1" noProof="0" dirty="0">
              <a:latin typeface="Helvetica Light Oblique" panose="020B0403020202020204" pitchFamily="34" charset="0"/>
            </a:endParaRP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8958181-591B-96AE-0560-A694A7C86524}"/>
              </a:ext>
            </a:extLst>
          </p:cNvPr>
          <p:cNvCxnSpPr>
            <a:cxnSpLocks/>
          </p:cNvCxnSpPr>
          <p:nvPr/>
        </p:nvCxnSpPr>
        <p:spPr>
          <a:xfrm>
            <a:off x="1922106" y="4647597"/>
            <a:ext cx="37771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106F59A-3BA8-1649-60C4-07F3EC446FE9}"/>
              </a:ext>
            </a:extLst>
          </p:cNvPr>
          <p:cNvGrpSpPr/>
          <p:nvPr/>
        </p:nvGrpSpPr>
        <p:grpSpPr>
          <a:xfrm>
            <a:off x="2923815" y="4202343"/>
            <a:ext cx="1890000" cy="784401"/>
            <a:chOff x="2480956" y="3529587"/>
            <a:chExt cx="1890000" cy="784401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4A808C3-DAEE-1DFD-E4CC-8ED4DDEDE6A1}"/>
                </a:ext>
              </a:extLst>
            </p:cNvPr>
            <p:cNvSpPr/>
            <p:nvPr/>
          </p:nvSpPr>
          <p:spPr>
            <a:xfrm>
              <a:off x="2480956" y="3529587"/>
              <a:ext cx="1890000" cy="1843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i="1" noProof="0" dirty="0">
                  <a:solidFill>
                    <a:schemeClr val="tx1"/>
                  </a:solidFill>
                  <a:latin typeface="Helvetica Light Oblique" panose="020B0403020202020204" pitchFamily="34" charset="0"/>
                </a:rPr>
                <a:t>Pre-trained weights (Image-Net)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A1EE74E-2A11-FB6E-8A9F-CA40439BCA41}"/>
                </a:ext>
              </a:extLst>
            </p:cNvPr>
            <p:cNvSpPr/>
            <p:nvPr/>
          </p:nvSpPr>
          <p:spPr>
            <a:xfrm>
              <a:off x="2480956" y="3713898"/>
              <a:ext cx="1890000" cy="6000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Helvetica Light" panose="020B0403020202020204" pitchFamily="34" charset="0"/>
                </a:rPr>
                <a:t>ResNet 18</a:t>
              </a:r>
              <a:endParaRPr lang="en-US" sz="1400" noProof="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9C6A7155-C22F-0C25-83D8-F84506928FDB}"/>
              </a:ext>
            </a:extLst>
          </p:cNvPr>
          <p:cNvSpPr/>
          <p:nvPr/>
        </p:nvSpPr>
        <p:spPr>
          <a:xfrm>
            <a:off x="5699212" y="4205772"/>
            <a:ext cx="1890000" cy="184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noProof="0" dirty="0">
                <a:solidFill>
                  <a:schemeClr val="tx1"/>
                </a:solidFill>
                <a:latin typeface="Helvetica Light Oblique" panose="020B0403020202020204" pitchFamily="34" charset="0"/>
              </a:rPr>
              <a:t>Fine-tuned on Test Class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C83FD5CB-F333-31D8-1CA5-531871114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043045"/>
              </p:ext>
            </p:extLst>
          </p:nvPr>
        </p:nvGraphicFramePr>
        <p:xfrm>
          <a:off x="8588767" y="2755760"/>
          <a:ext cx="273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329908331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841847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b="1" i="0" dirty="0" err="1">
                          <a:solidFill>
                            <a:srgbClr val="0A2060"/>
                          </a:solidFill>
                          <a:latin typeface="Helvetica" pitchFamily="2" charset="0"/>
                        </a:rPr>
                        <a:t>Our</a:t>
                      </a:r>
                      <a:r>
                        <a:rPr lang="de-DE" sz="1400" b="1" i="0" dirty="0">
                          <a:solidFill>
                            <a:srgbClr val="0A2060"/>
                          </a:solidFill>
                          <a:latin typeface="Helvetica" pitchFamily="2" charset="0"/>
                        </a:rPr>
                        <a:t> Baseline</a:t>
                      </a:r>
                      <a:endParaRPr lang="en-IT" b="1" i="0" dirty="0">
                        <a:solidFill>
                          <a:srgbClr val="0A2060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i="0" dirty="0">
                          <a:solidFill>
                            <a:srgbClr val="0A2060"/>
                          </a:solidFill>
                          <a:latin typeface="Helvetica" pitchFamily="2" charset="0"/>
                        </a:rPr>
                        <a:t>Chen et. al</a:t>
                      </a:r>
                      <a:endParaRPr lang="en-IT" b="1" i="0" dirty="0">
                        <a:solidFill>
                          <a:srgbClr val="0A2060"/>
                        </a:solidFill>
                        <a:latin typeface="Helvetica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004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T" sz="1400" b="0" i="0">
                          <a:solidFill>
                            <a:srgbClr val="0A2060"/>
                          </a:solidFill>
                          <a:latin typeface="Helvetica Light" panose="020B0403020202020204" pitchFamily="34" charset="0"/>
                        </a:rPr>
                        <a:t>5-Shot</a:t>
                      </a:r>
                      <a:endParaRPr lang="en-IT" sz="1600" b="0" i="0" dirty="0">
                        <a:solidFill>
                          <a:srgbClr val="0A2060"/>
                        </a:solidFill>
                        <a:latin typeface="Helvetica Light" panose="020B0403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T" sz="1600" b="0" i="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12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>
                          <a:solidFill>
                            <a:srgbClr val="0A2060"/>
                          </a:solidFill>
                          <a:latin typeface="Helvetica Light Oblique" panose="020B0403020202020204" pitchFamily="34" charset="0"/>
                        </a:rPr>
                        <a:t>91.13%</a:t>
                      </a:r>
                    </a:p>
                  </a:txBody>
                  <a:tcPr>
                    <a:lnL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b="0" i="1">
                          <a:solidFill>
                            <a:srgbClr val="0A2060"/>
                          </a:solidFill>
                          <a:latin typeface="Helvetica Light Oblique" panose="020B0403020202020204" pitchFamily="34" charset="0"/>
                        </a:rPr>
                        <a:t>91.05%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A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265218"/>
                  </a:ext>
                </a:extLst>
              </a:tr>
            </a:tbl>
          </a:graphicData>
        </a:graphic>
      </p:graphicFrame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5736EC4D-DBE6-476E-3071-6B319465A2B9}"/>
              </a:ext>
            </a:extLst>
          </p:cNvPr>
          <p:cNvGrpSpPr>
            <a:grpSpLocks noChangeAspect="1"/>
          </p:cNvGrpSpPr>
          <p:nvPr/>
        </p:nvGrpSpPr>
        <p:grpSpPr>
          <a:xfrm>
            <a:off x="555603" y="4144944"/>
            <a:ext cx="1279410" cy="1119183"/>
            <a:chOff x="1058439" y="2848370"/>
            <a:chExt cx="1780623" cy="1557627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C3589A77-FE27-98B8-1EA3-4C3ADBF8E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8439" y="2848370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AF9B1BFB-46C5-9672-A79D-57AFE32E9F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1268" y="2906268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52D0210B-4E31-DECC-8101-B8497E8EF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4097" y="2964166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D53CE5B-CC0A-ADE0-AE64-92392A333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6926" y="3022064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7BAB156B-06A4-3EF6-0B5B-94E4E33F7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9755" y="3079962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057A3E48-0863-ACAC-5EB2-E5CBBDF04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2584" y="3137860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BDEF80B5-1026-95CA-0832-95E96440E4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5413" y="3195758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E4F0941F-A90A-F5F1-EC61-71639BA6D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28242" y="3253656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9D71AECD-23B7-4A22-385D-A6744DECA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1071" y="3311554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C2F8AE90-11C2-8133-8FC5-90ADA19856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3900" y="3369452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1672BAD-EEF9-358F-4170-2FC760DE1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729" y="3427350"/>
              <a:ext cx="1199509" cy="9207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6" name="Grafik 55" descr="Ein Bild, das Vogel, draußen, Himmel, Flügel enthält.&#10;&#10;KI-generierte Inhalte können fehlerhaft sein.">
              <a:extLst>
                <a:ext uri="{FF2B5EF4-FFF2-40B4-BE49-F238E27FC236}">
                  <a16:creationId xmlns:a16="http://schemas.microsoft.com/office/drawing/2014/main" id="{4FCDCCED-0A69-3DDB-1D3A-412408A49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9554" y="3485248"/>
              <a:ext cx="1199508" cy="920749"/>
            </a:xfrm>
            <a:prstGeom prst="rect">
              <a:avLst/>
            </a:prstGeom>
          </p:spPr>
        </p:pic>
      </p:grpSp>
      <p:sp>
        <p:nvSpPr>
          <p:cNvPr id="57" name="Textfeld 56">
            <a:extLst>
              <a:ext uri="{FF2B5EF4-FFF2-40B4-BE49-F238E27FC236}">
                <a16:creationId xmlns:a16="http://schemas.microsoft.com/office/drawing/2014/main" id="{22EEA7DE-F067-66F7-9DBD-E1BAC571FE47}"/>
              </a:ext>
            </a:extLst>
          </p:cNvPr>
          <p:cNvSpPr txBox="1"/>
          <p:nvPr/>
        </p:nvSpPr>
        <p:spPr>
          <a:xfrm>
            <a:off x="8827911" y="51783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E755026D-EBE0-CDAF-1855-7AD90E8022BD}"/>
              </a:ext>
            </a:extLst>
          </p:cNvPr>
          <p:cNvSpPr txBox="1"/>
          <p:nvPr/>
        </p:nvSpPr>
        <p:spPr>
          <a:xfrm>
            <a:off x="8588768" y="3931507"/>
            <a:ext cx="2743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 dirty="0">
                <a:solidFill>
                  <a:srgbClr val="0A2060"/>
                </a:solidFill>
                <a:latin typeface="Helvetica Light" panose="020B0403020202020204" pitchFamily="34" charset="0"/>
                <a:sym typeface="Wingdings" pitchFamily="2" charset="2"/>
              </a:rPr>
              <a:t> </a:t>
            </a:r>
            <a:r>
              <a:rPr lang="en-US" sz="1600" noProof="0" dirty="0">
                <a:solidFill>
                  <a:srgbClr val="0A2060"/>
                </a:solidFill>
                <a:latin typeface="Helvetica Light" panose="020B0403020202020204" pitchFamily="34" charset="0"/>
              </a:rPr>
              <a:t>The Accuracies being almost the same leads us to conclude that </a:t>
            </a:r>
            <a:r>
              <a:rPr lang="en-US" sz="1600" b="1" noProof="0" dirty="0">
                <a:solidFill>
                  <a:srgbClr val="0A2060"/>
                </a:solidFill>
                <a:latin typeface="Helvetica" pitchFamily="2" charset="0"/>
              </a:rPr>
              <a:t>it was not an issue in baseline model implementation!</a:t>
            </a:r>
          </a:p>
        </p:txBody>
      </p:sp>
    </p:spTree>
    <p:extLst>
      <p:ext uri="{BB962C8B-B14F-4D97-AF65-F5344CB8AC3E}">
        <p14:creationId xmlns:p14="http://schemas.microsoft.com/office/powerpoint/2010/main" val="14871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B503D-DB29-BB77-62DD-B61B65682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C40E68D-F74D-40EF-6A8F-018A1A27C244}"/>
              </a:ext>
            </a:extLst>
          </p:cNvPr>
          <p:cNvSpPr/>
          <p:nvPr/>
        </p:nvSpPr>
        <p:spPr>
          <a:xfrm>
            <a:off x="0" y="0"/>
            <a:ext cx="12192000" cy="1303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1A1F4C-6E9B-6D3D-3BCB-4A7AA71A20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rcRect l="12222" r="1222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4" name="Fußzeilenplatzhalter 14">
            <a:extLst>
              <a:ext uri="{FF2B5EF4-FFF2-40B4-BE49-F238E27FC236}">
                <a16:creationId xmlns:a16="http://schemas.microsoft.com/office/drawing/2014/main" id="{01E7406D-42BD-E51E-3BD2-0FE263C2B5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6710" y="6356350"/>
            <a:ext cx="4114800" cy="365125"/>
          </a:xfrm>
        </p:spPr>
        <p:txBody>
          <a:bodyPr/>
          <a:lstStyle/>
          <a:p>
            <a:r>
              <a:rPr lang="en-US" dirty="0"/>
              <a:t>Group Bolshevik Baddies: CV Project</a:t>
            </a:r>
          </a:p>
        </p:txBody>
      </p:sp>
      <p:sp>
        <p:nvSpPr>
          <p:cNvPr id="13" name="Explosion 1 12">
            <a:extLst>
              <a:ext uri="{FF2B5EF4-FFF2-40B4-BE49-F238E27FC236}">
                <a16:creationId xmlns:a16="http://schemas.microsoft.com/office/drawing/2014/main" id="{31BB72A7-AAFD-1D26-3284-123AE073912D}"/>
              </a:ext>
            </a:extLst>
          </p:cNvPr>
          <p:cNvSpPr/>
          <p:nvPr/>
        </p:nvSpPr>
        <p:spPr>
          <a:xfrm>
            <a:off x="524035" y="1757377"/>
            <a:ext cx="11155887" cy="3273293"/>
          </a:xfrm>
          <a:prstGeom prst="irregularSeal1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>
                <a:latin typeface="Helvetica Light" panose="020B0403020202020204" pitchFamily="34" charset="0"/>
              </a:rPr>
              <a:t>Why do we have this </a:t>
            </a:r>
            <a:r>
              <a:rPr lang="en-US" sz="3200" b="1" noProof="0" dirty="0">
                <a:latin typeface="Helvetica" pitchFamily="2" charset="0"/>
              </a:rPr>
              <a:t>persistent counterintuitive trend</a:t>
            </a:r>
            <a:r>
              <a:rPr lang="en-US" sz="3200" noProof="0" dirty="0">
                <a:latin typeface="Helvetica Light" panose="020B0403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838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D7BB-CFDC-52B9-C4A5-696AD22C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Moment of Reflection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ED2B4E6-6763-96DD-C0CF-8EBF963E7A5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Business Analytics – Group 8: Final Presentation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41D70E5-6B8B-2C88-FC18-16C7DA71F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919681"/>
              </p:ext>
            </p:extLst>
          </p:nvPr>
        </p:nvGraphicFramePr>
        <p:xfrm>
          <a:off x="468512" y="1660967"/>
          <a:ext cx="109447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4763">
                  <a:extLst>
                    <a:ext uri="{9D8B030D-6E8A-4147-A177-3AD203B41FA5}">
                      <a16:colId xmlns:a16="http://schemas.microsoft.com/office/drawing/2014/main" val="1533965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800" b="1" i="0" dirty="0">
                          <a:latin typeface="Helvetica" pitchFamily="2" charset="0"/>
                        </a:rPr>
                        <a:t>Our Assumption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6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T" b="0" i="1">
                          <a:latin typeface="Helvetica Light Oblique" panose="020B0403020202020204" pitchFamily="34" charset="0"/>
                        </a:rPr>
                        <a:t>Finetuning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the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baseline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will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improve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Few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Shot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performance</a:t>
                      </a:r>
                      <a:endParaRPr lang="en-IT" b="0" i="1" dirty="0">
                        <a:latin typeface="Helvetica Light Oblique" panose="020B0403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837097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D7E679D-4FCC-D223-9DAA-0E3853EC8158}"/>
              </a:ext>
            </a:extLst>
          </p:cNvPr>
          <p:cNvSpPr/>
          <p:nvPr/>
        </p:nvSpPr>
        <p:spPr>
          <a:xfrm>
            <a:off x="468511" y="2762009"/>
            <a:ext cx="10944763" cy="414020"/>
          </a:xfrm>
          <a:prstGeom prst="rect">
            <a:avLst/>
          </a:prstGeom>
          <a:solidFill>
            <a:srgbClr val="0A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>
                <a:latin typeface="Helvetica" pitchFamily="2" charset="0"/>
              </a:rPr>
              <a:t>Comparing to Chen et. </a:t>
            </a:r>
            <a:r>
              <a:rPr lang="en-GB" b="1" dirty="0">
                <a:latin typeface="Helvetica" pitchFamily="2" charset="0"/>
              </a:rPr>
              <a:t>al on CUB</a:t>
            </a:r>
            <a:endParaRPr lang="en-IT" b="1" dirty="0">
              <a:latin typeface="Helvetica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D52299-A5F6-38A0-D705-A1BF218DCB1F}"/>
              </a:ext>
            </a:extLst>
          </p:cNvPr>
          <p:cNvGrpSpPr/>
          <p:nvPr/>
        </p:nvGrpSpPr>
        <p:grpSpPr>
          <a:xfrm>
            <a:off x="2032043" y="3243204"/>
            <a:ext cx="7817699" cy="1092607"/>
            <a:chOff x="2922811" y="3025921"/>
            <a:chExt cx="7817699" cy="109260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16C397-002B-E11A-491E-59FF1377A7EA}"/>
                </a:ext>
              </a:extLst>
            </p:cNvPr>
            <p:cNvSpPr txBox="1"/>
            <p:nvPr/>
          </p:nvSpPr>
          <p:spPr>
            <a:xfrm>
              <a:off x="2922811" y="3025921"/>
              <a:ext cx="5455448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0A2060"/>
                  </a:solidFill>
                  <a:latin typeface="Helvetica Light Oblique" panose="020B0403020202020204" pitchFamily="34" charset="0"/>
                </a:rPr>
                <a:t>Frozen </a:t>
              </a:r>
              <a:r>
                <a:rPr lang="en-US" sz="1600" i="1" noProof="0" dirty="0">
                  <a:solidFill>
                    <a:srgbClr val="0A2060"/>
                  </a:solidFill>
                  <a:latin typeface="Helvetica Light Oblique" panose="020B0403020202020204" pitchFamily="34" charset="0"/>
                </a:rPr>
                <a:t>Backbone</a:t>
              </a:r>
            </a:p>
            <a:p>
              <a:pPr algn="ctr"/>
              <a:r>
                <a:rPr lang="en-US" sz="1100" i="1" dirty="0">
                  <a:latin typeface="Helvetica Light Oblique" panose="020B0403020202020204" pitchFamily="34" charset="0"/>
                </a:rPr>
                <a:t>ResNet18_Weights.IMAGENET1K_V1</a:t>
              </a:r>
              <a:r>
                <a:rPr lang="en-US" sz="1100" i="1" noProof="0" dirty="0">
                  <a:solidFill>
                    <a:srgbClr val="0A2060"/>
                  </a:solidFill>
                  <a:latin typeface="Helvetica Light Oblique" panose="020B0403020202020204" pitchFamily="34" charset="0"/>
                </a:rPr>
                <a:t> </a:t>
              </a:r>
            </a:p>
            <a:p>
              <a:pPr algn="ctr"/>
              <a:r>
                <a:rPr lang="en-US" i="1" noProof="0" dirty="0">
                  <a:solidFill>
                    <a:srgbClr val="0A2060"/>
                  </a:solidFill>
                  <a:latin typeface="Helvetica Light Oblique" panose="020B0403020202020204" pitchFamily="34" charset="0"/>
                </a:rPr>
                <a:t>+</a:t>
              </a:r>
            </a:p>
            <a:p>
              <a:pPr algn="ctr"/>
              <a:r>
                <a:rPr lang="en-US" i="1" noProof="0" dirty="0">
                  <a:solidFill>
                    <a:srgbClr val="0A2060"/>
                  </a:solidFill>
                  <a:latin typeface="Helvetica Light Oblique" panose="020B0403020202020204" pitchFamily="34" charset="0"/>
                </a:rPr>
                <a:t>Their Test Regime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FD7FD95-C0C2-651A-D2BF-71A78890EBFC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8378259" y="3572225"/>
              <a:ext cx="638760" cy="0"/>
            </a:xfrm>
            <a:prstGeom prst="straightConnector1">
              <a:avLst/>
            </a:prstGeom>
            <a:ln w="28575">
              <a:solidFill>
                <a:srgbClr val="0A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517319-AD73-1A98-7781-CAB9A333A001}"/>
                </a:ext>
              </a:extLst>
            </p:cNvPr>
            <p:cNvSpPr txBox="1"/>
            <p:nvPr/>
          </p:nvSpPr>
          <p:spPr>
            <a:xfrm>
              <a:off x="9017019" y="3249059"/>
              <a:ext cx="1723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i="1" dirty="0">
                  <a:solidFill>
                    <a:srgbClr val="0A2060"/>
                  </a:solidFill>
                  <a:latin typeface="Helvetica Light Oblique" panose="020B0403020202020204" pitchFamily="34" charset="0"/>
                </a:rPr>
                <a:t>Accuracy</a:t>
              </a:r>
            </a:p>
            <a:p>
              <a:pPr algn="ctr"/>
              <a:r>
                <a:rPr lang="en-IT" i="1" dirty="0">
                  <a:solidFill>
                    <a:srgbClr val="0A2060"/>
                  </a:solidFill>
                  <a:latin typeface="Helvetica Light Oblique" panose="020B0403020202020204" pitchFamily="34" charset="0"/>
                </a:rPr>
                <a:t>0.91</a:t>
              </a:r>
            </a:p>
          </p:txBody>
        </p: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BD929541-EA1E-707A-5DD5-D05573675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813756"/>
              </p:ext>
            </p:extLst>
          </p:nvPr>
        </p:nvGraphicFramePr>
        <p:xfrm>
          <a:off x="468510" y="4302865"/>
          <a:ext cx="1094476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377">
                  <a:extLst>
                    <a:ext uri="{9D8B030D-6E8A-4147-A177-3AD203B41FA5}">
                      <a16:colId xmlns:a16="http://schemas.microsoft.com/office/drawing/2014/main" val="1533965068"/>
                    </a:ext>
                  </a:extLst>
                </a:gridCol>
                <a:gridCol w="10125387">
                  <a:extLst>
                    <a:ext uri="{9D8B030D-6E8A-4147-A177-3AD203B41FA5}">
                      <a16:colId xmlns:a16="http://schemas.microsoft.com/office/drawing/2014/main" val="40366066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T" sz="1800" b="1" i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Initial Assumption = Naive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36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IT" b="0" i="1" dirty="0">
                        <a:latin typeface="Helvetica Oblique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T" b="0" i="1" dirty="0">
                          <a:latin typeface="Helvetica Light Oblique" panose="020B0403020202020204" pitchFamily="34" charset="0"/>
                        </a:rPr>
                        <a:t>We aren’t starting from a weak model which </a:t>
                      </a:r>
                      <a:r>
                        <a:rPr lang="en-IT" b="0" i="1">
                          <a:latin typeface="Helvetica Light Oblique" panose="020B0403020202020204" pitchFamily="34" charset="0"/>
                        </a:rPr>
                        <a:t>needs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improvement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</a:t>
                      </a:r>
                      <a:endParaRPr lang="en-IT" b="0" i="1" dirty="0">
                        <a:latin typeface="Helvetica Light Oblique" panose="020B0403020202020204" pitchFamily="34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We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start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from a Backbone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that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already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has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very</a:t>
                      </a:r>
                      <a:r>
                        <a:rPr lang="de-DE" b="0" i="1" dirty="0">
                          <a:latin typeface="Helvetica Light Oblique" panose="020B0403020202020204" pitchFamily="34" charset="0"/>
                        </a:rPr>
                        <a:t> strong </a:t>
                      </a:r>
                      <a:r>
                        <a:rPr lang="de-DE" b="0" i="1" dirty="0" err="1">
                          <a:latin typeface="Helvetica Light Oblique" panose="020B0403020202020204" pitchFamily="34" charset="0"/>
                        </a:rPr>
                        <a:t>performance</a:t>
                      </a:r>
                      <a:endParaRPr lang="en-IT" b="0" i="1" dirty="0">
                        <a:latin typeface="Helvetica Light Oblique" panose="020B0403020202020204" pitchFamily="34" charset="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IT" b="0" i="1" dirty="0">
                        <a:latin typeface="Helvetica Oblique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837097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B1BC2380-B860-300F-4011-8DB149422D22}"/>
              </a:ext>
            </a:extLst>
          </p:cNvPr>
          <p:cNvSpPr txBox="1"/>
          <p:nvPr/>
        </p:nvSpPr>
        <p:spPr>
          <a:xfrm>
            <a:off x="2111410" y="5505847"/>
            <a:ext cx="8700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noProof="0" dirty="0">
                <a:solidFill>
                  <a:srgbClr val="0A2060"/>
                </a:solidFill>
                <a:latin typeface="Helvetica Light Oblique" panose="020B0403020202020204" pitchFamily="34" charset="0"/>
                <a:sym typeface="Wingdings" pitchFamily="2" charset="2"/>
              </a:rPr>
              <a:t> The only component left that could explain the degradation in performance is the episodic prototypical finetuning itself.</a:t>
            </a:r>
            <a:endParaRPr lang="en-GB" i="1" noProof="0" dirty="0">
              <a:highlight>
                <a:srgbClr val="FFFF00"/>
              </a:highlight>
              <a:latin typeface="Helvetica Light Oblique" panose="020B0403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A1CE2D-6678-53DC-926A-BB16EC49A6F5}"/>
              </a:ext>
            </a:extLst>
          </p:cNvPr>
          <p:cNvSpPr txBox="1"/>
          <p:nvPr/>
        </p:nvSpPr>
        <p:spPr>
          <a:xfrm>
            <a:off x="1883579" y="5479468"/>
            <a:ext cx="453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i="1" dirty="0">
                <a:solidFill>
                  <a:srgbClr val="0A2060"/>
                </a:solidFill>
                <a:latin typeface="Helvetica Oblique" pitchFamily="2" charset="0"/>
                <a:sym typeface="Wingdings" pitchFamily="2" charset="2"/>
              </a:rPr>
              <a:t> </a:t>
            </a:r>
            <a:endParaRPr lang="en-IT" dirty="0"/>
          </a:p>
        </p:txBody>
      </p:sp>
      <p:sp>
        <p:nvSpPr>
          <p:cNvPr id="55" name="Multiply 54">
            <a:extLst>
              <a:ext uri="{FF2B5EF4-FFF2-40B4-BE49-F238E27FC236}">
                <a16:creationId xmlns:a16="http://schemas.microsoft.com/office/drawing/2014/main" id="{55BDF4FA-4BC3-69E0-F8F2-D5C102F41482}"/>
              </a:ext>
            </a:extLst>
          </p:cNvPr>
          <p:cNvSpPr/>
          <p:nvPr/>
        </p:nvSpPr>
        <p:spPr>
          <a:xfrm>
            <a:off x="4412457" y="1329697"/>
            <a:ext cx="3056873" cy="1258003"/>
          </a:xfrm>
          <a:prstGeom prst="mathMultiply">
            <a:avLst>
              <a:gd name="adj1" fmla="val 41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3697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0" grpId="0"/>
      <p:bldP spid="54" grpId="0"/>
      <p:bldP spid="5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1527</Words>
  <Application>Microsoft Macintosh PowerPoint</Application>
  <PresentationFormat>Widescreen</PresentationFormat>
  <Paragraphs>303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Cambria Math</vt:lpstr>
      <vt:lpstr>Helvetica</vt:lpstr>
      <vt:lpstr>Helvetica Bold Oblique</vt:lpstr>
      <vt:lpstr>Helvetica Light</vt:lpstr>
      <vt:lpstr>Helvetica Light Oblique</vt:lpstr>
      <vt:lpstr>Helvetica Oblique</vt:lpstr>
      <vt:lpstr>Office Theme</vt:lpstr>
      <vt:lpstr>1_Office Theme</vt:lpstr>
      <vt:lpstr>An Empirical Approach: Few-Shot Study</vt:lpstr>
      <vt:lpstr>Classify new CAPTCHA types from few Examples</vt:lpstr>
      <vt:lpstr>Meta-Training &amp; Meta-Testing (Episodic Regime)</vt:lpstr>
      <vt:lpstr>Protonet with CNN vs Transformer Models Backbone</vt:lpstr>
      <vt:lpstr>Unexpected Discovery:  Finetuning Degrades Performance</vt:lpstr>
      <vt:lpstr>Troubleshooting #1: Is it the Dataset?</vt:lpstr>
      <vt:lpstr>Troubleshooting #2:  Is it the Baseline Model Implementation?</vt:lpstr>
      <vt:lpstr>PowerPoint Presentation</vt:lpstr>
      <vt:lpstr>Moment of Reflection</vt:lpstr>
      <vt:lpstr>Training Does Not Heavily Overfit</vt:lpstr>
      <vt:lpstr>Fine-tuning Creates Unstable Decision Boundaries </vt:lpstr>
      <vt:lpstr>Episodic Finetuning Disrupts Resnet18’s  Strong Geometry </vt:lpstr>
      <vt:lpstr>Conclusion</vt:lpstr>
      <vt:lpstr>Appendix</vt:lpstr>
      <vt:lpstr>Appendix (1/2)</vt:lpstr>
      <vt:lpstr>Appendix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Analytics Group 8</dc:title>
  <dc:creator>Max Rienth</dc:creator>
  <cp:lastModifiedBy>Ioannis Thomopoulos</cp:lastModifiedBy>
  <cp:revision>24</cp:revision>
  <dcterms:created xsi:type="dcterms:W3CDTF">2024-10-10T06:23:27Z</dcterms:created>
  <dcterms:modified xsi:type="dcterms:W3CDTF">2025-12-02T13:54:18Z</dcterms:modified>
</cp:coreProperties>
</file>